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</p:sldIdLst>
  <p:sldSz cy="6858000" cx="12192000"/>
  <p:notesSz cx="7010400" cy="9296400"/>
  <p:embeddedFontLst>
    <p:embeddedFont>
      <p:font typeface="Arial Black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9" roundtripDataSignature="AMtx7mgdzhe+7GwHXJ8aY4zuxogOcnG7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ArialBlack-regular.fntdata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d62ae3b7c_0_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d62ae3b7c_0_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Provides structure during high-pressure events</a:t>
            </a:r>
            <a:br>
              <a:rPr lang="en-US"/>
            </a:br>
            <a:r>
              <a:rPr lang="en-US"/>
              <a:t> Protects stakeholder confidence under stress</a:t>
            </a:r>
            <a:br>
              <a:rPr lang="en-US"/>
            </a:br>
            <a:r>
              <a:rPr lang="en-US"/>
              <a:t> Bridges leadership authority to execution</a:t>
            </a:r>
            <a:br>
              <a:rPr lang="en-US"/>
            </a:br>
            <a:r>
              <a:rPr lang="en-US"/>
              <a:t> Prioritizes stabilization before recovery</a:t>
            </a:r>
            <a:br>
              <a:rPr lang="en-US"/>
            </a:br>
            <a:r>
              <a:rPr lang="en-US"/>
              <a:t> Enables disciplined decision-making consistently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Leadership coordinates during a citywide blackout.</a:t>
            </a:r>
            <a:br>
              <a:rPr lang="en-US"/>
            </a:br>
            <a:r>
              <a:rPr lang="en-US"/>
              <a:t> Cyber example: Executives lead communication during major breach.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9d62ae3b7c_0_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d62ae3b7c_0_13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39d62ae3b7c_0_13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39d62ae3b7c_0_13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4a9e633d9_0_1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94a9e633d9_0_1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394a9e633d9_0_1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d62ae3b7c_0_29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9d62ae3b7c_0_29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Disruptions absorbed by frontline teams</a:t>
            </a:r>
            <a:br>
              <a:rPr lang="en-US"/>
            </a:br>
            <a:r>
              <a:rPr lang="en-US"/>
              <a:t> Incidents require structured coordination</a:t>
            </a:r>
            <a:br>
              <a:rPr lang="en-US"/>
            </a:br>
            <a:r>
              <a:rPr lang="en-US"/>
              <a:t> Crisis threatens legitimacy and trust</a:t>
            </a:r>
            <a:br>
              <a:rPr lang="en-US"/>
            </a:br>
            <a:r>
              <a:rPr lang="en-US"/>
              <a:t> Severity defined by confidence impact</a:t>
            </a:r>
            <a:br>
              <a:rPr lang="en-US"/>
            </a:br>
            <a:r>
              <a:rPr lang="en-US"/>
              <a:t> Escalation discipline protects governance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Minor outage ignored by executives.</a:t>
            </a:r>
            <a:br>
              <a:rPr lang="en-US"/>
            </a:br>
            <a:r>
              <a:rPr lang="en-US"/>
              <a:t> Cyber example: SLA breach becomes incident, not crisis.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39d62ae3b7c_0_29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9d62ae3b7c_0_31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9d62ae3b7c_0_31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9d62ae3b7c_0_31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9d62ae3b7c_0_32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9d62ae3b7c_0_32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Minor disturbance with limited impact</a:t>
            </a:r>
            <a:br>
              <a:rPr lang="en-US"/>
            </a:br>
            <a:r>
              <a:rPr lang="en-US"/>
              <a:t> Handled by normal operations teams</a:t>
            </a:r>
            <a:br>
              <a:rPr lang="en-US"/>
            </a:br>
            <a:r>
              <a:rPr lang="en-US"/>
              <a:t> Workarounds usually available immediately</a:t>
            </a:r>
            <a:br>
              <a:rPr lang="en-US"/>
            </a:br>
            <a:r>
              <a:rPr lang="en-US"/>
              <a:t> Impact remains localized and reversible</a:t>
            </a:r>
            <a:br>
              <a:rPr lang="en-US"/>
            </a:br>
            <a:r>
              <a:rPr lang="en-US"/>
              <a:t> No governance involvement required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Short Wi-Fi drop affects one room.</a:t>
            </a:r>
            <a:br>
              <a:rPr lang="en-US"/>
            </a:br>
            <a:r>
              <a:rPr lang="en-US"/>
              <a:t> Cyber example: Temporary laptop issue resolved quickly.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39d62ae3b7c_0_32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9d62ae3b7c_0_34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9d62ae3b7c_0_34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Temporary slowdown without major effects</a:t>
            </a:r>
            <a:br>
              <a:rPr lang="en-US"/>
            </a:br>
            <a:r>
              <a:rPr lang="en-US"/>
              <a:t> Minor glitch corrected quickly</a:t>
            </a:r>
            <a:br>
              <a:rPr lang="en-US"/>
            </a:br>
            <a:r>
              <a:rPr lang="en-US"/>
              <a:t> Local equipment fault resolved fast</a:t>
            </a:r>
            <a:br>
              <a:rPr lang="en-US"/>
            </a:br>
            <a:r>
              <a:rPr lang="en-US"/>
              <a:t> Short degradation with quick workaround</a:t>
            </a:r>
            <a:br>
              <a:rPr lang="en-US"/>
            </a:br>
            <a:r>
              <a:rPr lang="en-US"/>
              <a:t> No executive awareness needed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Printer outage slows small team briefly.</a:t>
            </a:r>
            <a:br>
              <a:rPr lang="en-US"/>
            </a:br>
            <a:r>
              <a:rPr lang="en-US"/>
              <a:t> Cyber example: Local switch reboot restores connectivity.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39d62ae3b7c_0_34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9d62ae3b7c_0_35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39d62ae3b7c_0_35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Operational impact becomes measurable</a:t>
            </a:r>
            <a:br>
              <a:rPr lang="en-US"/>
            </a:br>
            <a:r>
              <a:rPr lang="en-US"/>
              <a:t> Requires structured coordination response</a:t>
            </a:r>
            <a:br>
              <a:rPr lang="en-US"/>
            </a:br>
            <a:r>
              <a:rPr lang="en-US"/>
              <a:t> Affects customers or service levels</a:t>
            </a:r>
            <a:br>
              <a:rPr lang="en-US"/>
            </a:br>
            <a:r>
              <a:rPr lang="en-US"/>
              <a:t> Workarounds require management oversight</a:t>
            </a:r>
            <a:br>
              <a:rPr lang="en-US"/>
            </a:br>
            <a:r>
              <a:rPr lang="en-US"/>
              <a:t> Escalation thresholds begin to apply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Payment system outage delays service.</a:t>
            </a:r>
            <a:br>
              <a:rPr lang="en-US"/>
            </a:br>
            <a:r>
              <a:rPr lang="en-US"/>
              <a:t> Cyber example: API failure impacts multiple clients.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39d62ae3b7c_0_35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9d62ae3b7c_0_37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9d62ae3b7c_0_37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Service slowdown affecting many users</a:t>
            </a:r>
            <a:br>
              <a:rPr lang="en-US"/>
            </a:br>
            <a:r>
              <a:rPr lang="en-US"/>
              <a:t> Outage tied to key component</a:t>
            </a:r>
            <a:br>
              <a:rPr lang="en-US"/>
            </a:br>
            <a:r>
              <a:rPr lang="en-US"/>
              <a:t> Containment or failover required</a:t>
            </a:r>
            <a:br>
              <a:rPr lang="en-US"/>
            </a:br>
            <a:r>
              <a:rPr lang="en-US"/>
              <a:t> Potential SLA breach emerges</a:t>
            </a:r>
            <a:br>
              <a:rPr lang="en-US"/>
            </a:br>
            <a:r>
              <a:rPr lang="en-US"/>
              <a:t> Visibility rises across operations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Checkout lines stall across stores.</a:t>
            </a:r>
            <a:br>
              <a:rPr lang="en-US"/>
            </a:br>
            <a:r>
              <a:rPr lang="en-US"/>
              <a:t> Cyber example: Database cluster slows transactions.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39d62ae3b7c_0_37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9d62ae3b7c_0_38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39d62ae3b7c_0_38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Boundary defined by governance impact</a:t>
            </a:r>
            <a:br>
              <a:rPr lang="en-US"/>
            </a:br>
            <a:r>
              <a:rPr lang="en-US"/>
              <a:t> Operational recovery still possible</a:t>
            </a:r>
            <a:br>
              <a:rPr lang="en-US"/>
            </a:br>
            <a:r>
              <a:rPr lang="en-US"/>
              <a:t> Crisis begins when trust threatened</a:t>
            </a:r>
            <a:br>
              <a:rPr lang="en-US"/>
            </a:br>
            <a:r>
              <a:rPr lang="en-US"/>
              <a:t> Scale does not determine severity</a:t>
            </a:r>
            <a:br>
              <a:rPr lang="en-US"/>
            </a:br>
            <a:r>
              <a:rPr lang="en-US"/>
              <a:t> Leadership activation marks transition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Negative media attention shifts impact.</a:t>
            </a:r>
            <a:br>
              <a:rPr lang="en-US"/>
            </a:br>
            <a:r>
              <a:rPr lang="en-US"/>
              <a:t> Cyber example: Breach exposes customer data widely.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39d62ae3b7c_0_38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9d62ae3b7c_0_40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9d62ae3b7c_0_40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Threatens confidence and legitimacy</a:t>
            </a:r>
            <a:br>
              <a:rPr lang="en-US"/>
            </a:br>
            <a:r>
              <a:rPr lang="en-US"/>
              <a:t> Requires executive leadership authority</a:t>
            </a:r>
            <a:br>
              <a:rPr lang="en-US"/>
            </a:br>
            <a:r>
              <a:rPr lang="en-US"/>
              <a:t> Escalation becomes strategic decision</a:t>
            </a:r>
            <a:br>
              <a:rPr lang="en-US"/>
            </a:br>
            <a:r>
              <a:rPr lang="en-US"/>
              <a:t> Reputation risk becomes dominant</a:t>
            </a:r>
            <a:br>
              <a:rPr lang="en-US"/>
            </a:br>
            <a:r>
              <a:rPr lang="en-US"/>
              <a:t> Stabilization becomes primary objective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Major scandal forces executive action.</a:t>
            </a:r>
            <a:br>
              <a:rPr lang="en-US"/>
            </a:br>
            <a:r>
              <a:rPr lang="en-US"/>
              <a:t> Cyber example: Nation-state attack hits critical systems.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39d62ae3b7c_0_40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d62ae3b7c_0_2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9d62ae3b7c_0_2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g39d62ae3b7c_0_2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9d62ae3b7c_0_41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39d62ae3b7c_0_41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Customer trust rapidly deteriorates</a:t>
            </a:r>
            <a:br>
              <a:rPr lang="en-US"/>
            </a:br>
            <a:r>
              <a:rPr lang="en-US"/>
              <a:t> Legal exposure emerges suddenly</a:t>
            </a:r>
            <a:br>
              <a:rPr lang="en-US"/>
            </a:br>
            <a:r>
              <a:rPr lang="en-US"/>
              <a:t> Executive intervention required immediately</a:t>
            </a:r>
            <a:br>
              <a:rPr lang="en-US"/>
            </a:br>
            <a:r>
              <a:rPr lang="en-US"/>
              <a:t> Stakeholder uncertainty becomes severe</a:t>
            </a:r>
            <a:br>
              <a:rPr lang="en-US"/>
            </a:br>
            <a:r>
              <a:rPr lang="en-US"/>
              <a:t> Reputational fallout escalates quickly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Product recall triggers media storm.</a:t>
            </a:r>
            <a:br>
              <a:rPr lang="en-US"/>
            </a:br>
            <a:r>
              <a:rPr lang="en-US"/>
              <a:t> Cyber example: Data leak hits national news.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39d62ae3b7c_0_41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9d62ae3b7c_0_43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39d62ae3b7c_0_43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39d62ae3b7c_0_43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8de0571ff3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38de0571ff3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g38de0571ff3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9d62ae3b7c_0_59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39d62ae3b7c_0_59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39d62ae3b7c_0_59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9d62ae3b7c_0_61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39d62ae3b7c_0_61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g39d62ae3b7c_0_61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9d62ae3b7c_0_62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39d62ae3b7c_0_62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Incident response still functioning locally</a:t>
            </a:r>
            <a:br>
              <a:rPr lang="en-US"/>
            </a:br>
            <a:r>
              <a:rPr lang="en-US"/>
              <a:t> No governance exposure identified</a:t>
            </a:r>
            <a:br>
              <a:rPr lang="en-US"/>
            </a:br>
            <a:r>
              <a:rPr lang="en-US"/>
              <a:t> Workarounds still stabilizing impact</a:t>
            </a:r>
            <a:br>
              <a:rPr lang="en-US"/>
            </a:br>
            <a:r>
              <a:rPr lang="en-US"/>
              <a:t> Visibility stays limited and contained</a:t>
            </a:r>
            <a:br>
              <a:rPr lang="en-US"/>
            </a:br>
            <a:r>
              <a:rPr lang="en-US"/>
              <a:t> Risk monitored without declaration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handles repeated small outages.</a:t>
            </a:r>
            <a:br>
              <a:rPr lang="en-US"/>
            </a:br>
            <a:r>
              <a:rPr lang="en-US"/>
              <a:t> Cyber example: SOC tracks unusual activity trends.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g39d62ae3b7c_0_62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9d62ae3b7c_0_63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39d62ae3b7c_0_63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Uncomfortable but operationally manageable</a:t>
            </a:r>
            <a:br>
              <a:rPr lang="en-US"/>
            </a:br>
            <a:r>
              <a:rPr lang="en-US"/>
              <a:t> No reputational exposure visible</a:t>
            </a:r>
            <a:br>
              <a:rPr lang="en-US"/>
            </a:br>
            <a:r>
              <a:rPr lang="en-US"/>
              <a:t> Standard playbooks still effective</a:t>
            </a:r>
            <a:br>
              <a:rPr lang="en-US"/>
            </a:br>
            <a:r>
              <a:rPr lang="en-US"/>
              <a:t> Stabilization remains likely soon</a:t>
            </a:r>
            <a:br>
              <a:rPr lang="en-US"/>
            </a:br>
            <a:r>
              <a:rPr lang="en-US"/>
              <a:t> Leadership informed but inactive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Systems slow but still functional.</a:t>
            </a:r>
            <a:br>
              <a:rPr lang="en-US"/>
            </a:br>
            <a:r>
              <a:rPr lang="en-US"/>
              <a:t> Cyber example: Contained malware not spreading.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g39d62ae3b7c_0_63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9d62ae3b7c_0_65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9d62ae3b7c_0_65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Degradation exceeds normal tolerance</a:t>
            </a:r>
            <a:br>
              <a:rPr lang="en-US"/>
            </a:br>
            <a:r>
              <a:rPr lang="en-US"/>
              <a:t> Dependencies begin compounding risk</a:t>
            </a:r>
            <a:br>
              <a:rPr lang="en-US"/>
            </a:br>
            <a:r>
              <a:rPr lang="en-US"/>
              <a:t> Containment effectiveness dropping fast</a:t>
            </a:r>
            <a:br>
              <a:rPr lang="en-US"/>
            </a:br>
            <a:r>
              <a:rPr lang="en-US"/>
              <a:t> Escalation cadence shortens noticeably</a:t>
            </a:r>
            <a:br>
              <a:rPr lang="en-US"/>
            </a:br>
            <a:r>
              <a:rPr lang="en-US"/>
              <a:t> Internal concern rising steadily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Triggers</a:t>
            </a:r>
            <a:br>
              <a:rPr lang="en-US"/>
            </a:br>
            <a:r>
              <a:rPr lang="en-US"/>
              <a:t> Loss of confidence in containment</a:t>
            </a:r>
            <a:br>
              <a:rPr lang="en-US"/>
            </a:br>
            <a:r>
              <a:rPr lang="en-US"/>
              <a:t> Threat to legitimacy or governance</a:t>
            </a:r>
            <a:br>
              <a:rPr lang="en-US"/>
            </a:br>
            <a:r>
              <a:rPr lang="en-US"/>
              <a:t> Reputation exposure increases sharply</a:t>
            </a:r>
            <a:br>
              <a:rPr lang="en-US"/>
            </a:br>
            <a:r>
              <a:rPr lang="en-US"/>
              <a:t> Impact spreads beyond one domain</a:t>
            </a:r>
            <a:br>
              <a:rPr lang="en-US"/>
            </a:br>
            <a:r>
              <a:rPr lang="en-US"/>
              <a:t> Multi-domain coordination required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Small issues spread across departments.</a:t>
            </a:r>
            <a:br>
              <a:rPr lang="en-US"/>
            </a:br>
            <a:r>
              <a:rPr lang="en-US"/>
              <a:t> Cyber example: Lateral movement suggests containment loss.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39d62ae3b7c_0_65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9d62ae3b7c_0_67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39d62ae3b7c_0_67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Pressure shifts to strategic concerns</a:t>
            </a:r>
            <a:br>
              <a:rPr lang="en-US"/>
            </a:br>
            <a:r>
              <a:rPr lang="en-US"/>
              <a:t> Coordination becomes vertical quickly</a:t>
            </a:r>
            <a:br>
              <a:rPr lang="en-US"/>
            </a:br>
            <a:r>
              <a:rPr lang="en-US"/>
              <a:t> Leadership attention intensifies sharply</a:t>
            </a:r>
            <a:br>
              <a:rPr lang="en-US"/>
            </a:br>
            <a:r>
              <a:rPr lang="en-US"/>
              <a:t> Time pressure increases decision urgency</a:t>
            </a:r>
            <a:br>
              <a:rPr lang="en-US"/>
            </a:br>
            <a:r>
              <a:rPr lang="en-US"/>
              <a:t> Decision window narrows rapidly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Leadership notified after widespread outages.</a:t>
            </a:r>
            <a:br>
              <a:rPr lang="en-US"/>
            </a:br>
            <a:r>
              <a:rPr lang="en-US"/>
              <a:t> Cyber example: Attack pace forces immediate escalation.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39d62ae3b7c_0_67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9d62ae3b7c_0_68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39d62ae3b7c_0_68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Leadership must act decisively now</a:t>
            </a:r>
            <a:br>
              <a:rPr lang="en-US"/>
            </a:br>
            <a:r>
              <a:rPr lang="en-US"/>
              <a:t> Delay increases harm considerably</a:t>
            </a:r>
            <a:br>
              <a:rPr lang="en-US"/>
            </a:br>
            <a:r>
              <a:rPr lang="en-US"/>
              <a:t> Silence signals loss of control</a:t>
            </a:r>
            <a:br>
              <a:rPr lang="en-US"/>
            </a:br>
            <a:r>
              <a:rPr lang="en-US"/>
              <a:t> Authority shifts upward formally</a:t>
            </a:r>
            <a:br>
              <a:rPr lang="en-US"/>
            </a:br>
            <a:r>
              <a:rPr lang="en-US"/>
              <a:t> Governance reframes response approach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Executive steps in to halt delays.</a:t>
            </a:r>
            <a:br>
              <a:rPr lang="en-US"/>
            </a:br>
            <a:r>
              <a:rPr lang="en-US"/>
              <a:t> Cyber example: CISO takes command after escalation.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g39d62ae3b7c_0_68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d62ae3b7c_0_3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9d62ae3b7c_0_3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Crisis exceeds normal incident capacity</a:t>
            </a:r>
            <a:br>
              <a:rPr lang="en-US"/>
            </a:br>
            <a:r>
              <a:rPr lang="en-US"/>
              <a:t> Leadership drives coordinated stabilization</a:t>
            </a:r>
            <a:br>
              <a:rPr lang="en-US"/>
            </a:br>
            <a:r>
              <a:rPr lang="en-US"/>
              <a:t> Uncertainty and time pressure increase risk</a:t>
            </a:r>
            <a:br>
              <a:rPr lang="en-US"/>
            </a:br>
            <a:r>
              <a:rPr lang="en-US"/>
              <a:t> Protects reputation and organizational legitimacy</a:t>
            </a:r>
            <a:br>
              <a:rPr lang="en-US"/>
            </a:br>
            <a:r>
              <a:rPr lang="en-US"/>
              <a:t> Enables strategic decisions under pressure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 product failure triggers executive intervention.</a:t>
            </a:r>
            <a:br>
              <a:rPr lang="en-US"/>
            </a:br>
            <a:r>
              <a:rPr lang="en-US"/>
              <a:t> Cyber example: Massive data breach triggers crisis declaration.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39d62ae3b7c_0_3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9d62ae3b7c_0_69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39d62ae3b7c_0_69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Confidence, not availability, drives escalation</a:t>
            </a:r>
            <a:br>
              <a:rPr lang="en-US"/>
            </a:br>
            <a:r>
              <a:rPr lang="en-US"/>
              <a:t> Authority must be visible externally</a:t>
            </a:r>
            <a:br>
              <a:rPr lang="en-US"/>
            </a:br>
            <a:r>
              <a:rPr lang="en-US"/>
              <a:t> Stabilization becomes primary metric</a:t>
            </a:r>
            <a:br>
              <a:rPr lang="en-US"/>
            </a:br>
            <a:r>
              <a:rPr lang="en-US"/>
              <a:t> Governance lens overrides operations</a:t>
            </a:r>
            <a:br>
              <a:rPr lang="en-US"/>
            </a:br>
            <a:r>
              <a:rPr lang="en-US"/>
              <a:t> Recovery secondary until control restored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CEO addresses staff after major failure.</a:t>
            </a:r>
            <a:br>
              <a:rPr lang="en-US"/>
            </a:br>
            <a:r>
              <a:rPr lang="en-US"/>
              <a:t> Cyber example: Executive leads breach announcement.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g39d62ae3b7c_0_69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9d62ae3b7c_0_71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39d62ae3b7c_0_71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Executive ownership formally activated</a:t>
            </a:r>
            <a:br>
              <a:rPr lang="en-US"/>
            </a:br>
            <a:r>
              <a:rPr lang="en-US"/>
              <a:t> Narrative risk must be managed</a:t>
            </a:r>
            <a:br>
              <a:rPr lang="en-US"/>
            </a:br>
            <a:r>
              <a:rPr lang="en-US"/>
              <a:t> Stakeholder perception becomes critical</a:t>
            </a:r>
            <a:br>
              <a:rPr lang="en-US"/>
            </a:br>
            <a:r>
              <a:rPr lang="en-US"/>
              <a:t> Legitimacy becomes performance metric</a:t>
            </a:r>
            <a:br>
              <a:rPr lang="en-US"/>
            </a:br>
            <a:r>
              <a:rPr lang="en-US"/>
              <a:t> Response becomes historic record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Board reviews leadership decisions closely.</a:t>
            </a:r>
            <a:br>
              <a:rPr lang="en-US"/>
            </a:br>
            <a:r>
              <a:rPr lang="en-US"/>
              <a:t> Cyber example: Regulators audit breach communication.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39d62ae3b7c_0_71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9d62ae3b7c_0_72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39d62ae3b7c_0_72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7" name="Google Shape;627;g39d62ae3b7c_0_72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8de0571ff3_0_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38de0571ff3_0_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g38de0571ff3_0_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9d62ae3b7c_0_89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39d62ae3b7c_0_89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1" name="Google Shape;651;g39d62ae3b7c_0_89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9d62ae3b7c_0_90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39d62ae3b7c_0_90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g39d62ae3b7c_0_90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9d62ae3b7c_0_91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39d62ae3b7c_0_91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Containment stays local initially</a:t>
            </a:r>
            <a:br>
              <a:rPr lang="en-US"/>
            </a:br>
            <a:r>
              <a:rPr lang="en-US"/>
              <a:t> Incident lead manages operational impact</a:t>
            </a:r>
            <a:br>
              <a:rPr lang="en-US"/>
            </a:br>
            <a:r>
              <a:rPr lang="en-US"/>
              <a:t> Business owner tracks consequences</a:t>
            </a:r>
            <a:br>
              <a:rPr lang="en-US"/>
            </a:br>
            <a:r>
              <a:rPr lang="en-US"/>
              <a:t> Governance not yet invoked</a:t>
            </a:r>
            <a:br>
              <a:rPr lang="en-US"/>
            </a:br>
            <a:r>
              <a:rPr lang="en-US"/>
              <a:t> Teams monitor stability signs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Ops team handles recurring failures.</a:t>
            </a:r>
            <a:br>
              <a:rPr lang="en-US"/>
            </a:br>
            <a:r>
              <a:rPr lang="en-US"/>
              <a:t> Cyber example: SOC manages early intrusion signs.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g39d62ae3b7c_0_91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9d62ae3b7c_0_93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39d62ae3b7c_0_93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CMT governs structure, not execution</a:t>
            </a:r>
            <a:br>
              <a:rPr lang="en-US"/>
            </a:br>
            <a:r>
              <a:rPr lang="en-US"/>
              <a:t> Command becomes vertical under crisis</a:t>
            </a:r>
            <a:br>
              <a:rPr lang="en-US"/>
            </a:br>
            <a:r>
              <a:rPr lang="en-US"/>
              <a:t> Legitimacy influences containment approach</a:t>
            </a:r>
            <a:br>
              <a:rPr lang="en-US"/>
            </a:br>
            <a:r>
              <a:rPr lang="en-US"/>
              <a:t> Confidence becomes key deliverable</a:t>
            </a:r>
            <a:br>
              <a:rPr lang="en-US"/>
            </a:br>
            <a:r>
              <a:rPr lang="en-US"/>
              <a:t> Crisis equals governance activation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Leadership takes control during escalation.</a:t>
            </a:r>
            <a:br>
              <a:rPr lang="en-US"/>
            </a:br>
            <a:r>
              <a:rPr lang="en-US"/>
              <a:t> Cyber example: CISO leads coordinated breach response.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g39d62ae3b7c_0_93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9d62ae3b7c_0_94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g39d62ae3b7c_0_94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Authority formally shifts upward</a:t>
            </a:r>
            <a:br>
              <a:rPr lang="en-US"/>
            </a:br>
            <a:r>
              <a:rPr lang="en-US"/>
              <a:t> Command cadence replaces coordination</a:t>
            </a:r>
            <a:br>
              <a:rPr lang="en-US"/>
            </a:br>
            <a:r>
              <a:rPr lang="en-US"/>
              <a:t> Declaration signals structural change</a:t>
            </a:r>
            <a:br>
              <a:rPr lang="en-US"/>
            </a:br>
            <a:r>
              <a:rPr lang="en-US"/>
              <a:t> Leadership validates event severity</a:t>
            </a:r>
            <a:br>
              <a:rPr lang="en-US"/>
            </a:br>
            <a:r>
              <a:rPr lang="en-US"/>
              <a:t> Escalation must be documented clearly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Exec team convenes after escalation call.</a:t>
            </a:r>
            <a:br>
              <a:rPr lang="en-US"/>
            </a:br>
            <a:r>
              <a:rPr lang="en-US"/>
              <a:t> Cyber example: Crisis bridge opened after breach spread.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9" name="Google Shape;709;g39d62ae3b7c_0_94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9d62ae3b7c_0_96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39d62ae3b7c_0_96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Confidence becomes main objective</a:t>
            </a:r>
            <a:br>
              <a:rPr lang="en-US"/>
            </a:br>
            <a:r>
              <a:rPr lang="en-US"/>
              <a:t> Leadership directs stabilization steps</a:t>
            </a:r>
            <a:br>
              <a:rPr lang="en-US"/>
            </a:br>
            <a:r>
              <a:rPr lang="en-US"/>
              <a:t> Communication becomes control mechanism</a:t>
            </a:r>
            <a:br>
              <a:rPr lang="en-US"/>
            </a:br>
            <a:r>
              <a:rPr lang="en-US"/>
              <a:t> Delay rapidly increases risk</a:t>
            </a:r>
            <a:br>
              <a:rPr lang="en-US"/>
            </a:br>
            <a:r>
              <a:rPr lang="en-US"/>
              <a:t> CMT becomes decision center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Leaders manage staff communication tightly.</a:t>
            </a:r>
            <a:br>
              <a:rPr lang="en-US"/>
            </a:br>
            <a:r>
              <a:rPr lang="en-US"/>
              <a:t> Cyber example: Security hands control to executive team.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7" name="Google Shape;727;g39d62ae3b7c_0_96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d62ae3b7c_0_5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9d62ae3b7c_0_5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Executives define direction and escalation</a:t>
            </a:r>
            <a:br>
              <a:rPr lang="en-US"/>
            </a:br>
            <a:r>
              <a:rPr lang="en-US"/>
              <a:t> Teams perform stabilization actions</a:t>
            </a:r>
            <a:br>
              <a:rPr lang="en-US"/>
            </a:br>
            <a:r>
              <a:rPr lang="en-US"/>
              <a:t> Communications maintain stakeholder trust</a:t>
            </a:r>
            <a:br>
              <a:rPr lang="en-US"/>
            </a:br>
            <a:r>
              <a:rPr lang="en-US"/>
              <a:t> Legal manages exposure and compliance</a:t>
            </a:r>
            <a:br>
              <a:rPr lang="en-US"/>
            </a:br>
            <a:r>
              <a:rPr lang="en-US"/>
              <a:t> Structure prevents confusion under pressure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Leadership assigns clear roles during outage.</a:t>
            </a:r>
            <a:br>
              <a:rPr lang="en-US"/>
            </a:br>
            <a:r>
              <a:rPr lang="en-US"/>
              <a:t> Cyber example: Legal and security align breach actions.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39d62ae3b7c_0_5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9d62ae3b7c_0_97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39d62ae3b7c_0_97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Advisory posture ends immediately</a:t>
            </a:r>
            <a:br>
              <a:rPr lang="en-US"/>
            </a:br>
            <a:r>
              <a:rPr lang="en-US"/>
              <a:t> Silence becomes harmful signal</a:t>
            </a:r>
            <a:br>
              <a:rPr lang="en-US"/>
            </a:br>
            <a:r>
              <a:rPr lang="en-US"/>
              <a:t> Command stabilizes perception quickly</a:t>
            </a:r>
            <a:br>
              <a:rPr lang="en-US"/>
            </a:br>
            <a:r>
              <a:rPr lang="en-US"/>
              <a:t> Governance replaces execution authority</a:t>
            </a:r>
            <a:br>
              <a:rPr lang="en-US"/>
            </a:br>
            <a:r>
              <a:rPr lang="en-US"/>
              <a:t> Leadership must be visible consistently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Executive speaks to organization immediately.</a:t>
            </a:r>
            <a:br>
              <a:rPr lang="en-US"/>
            </a:br>
            <a:r>
              <a:rPr lang="en-US"/>
              <a:t> Cyber example: CISO publicly confirms breach status.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g39d62ae3b7c_0_97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9d62ae3b7c_0_99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39d62ae3b7c_0_99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Executives briefed with precision</a:t>
            </a:r>
            <a:br>
              <a:rPr lang="en-US"/>
            </a:br>
            <a:r>
              <a:rPr lang="en-US"/>
              <a:t> Messaging aligned across teams</a:t>
            </a:r>
            <a:br>
              <a:rPr lang="en-US"/>
            </a:br>
            <a:r>
              <a:rPr lang="en-US"/>
              <a:t> Cadence structured for consistency</a:t>
            </a:r>
            <a:br>
              <a:rPr lang="en-US"/>
            </a:br>
            <a:r>
              <a:rPr lang="en-US"/>
              <a:t> Stakeholders receive timely updates</a:t>
            </a:r>
            <a:br>
              <a:rPr lang="en-US"/>
            </a:br>
            <a:r>
              <a:rPr lang="en-US"/>
              <a:t> Communication becomes governance tool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Internal updates shared hourly.</a:t>
            </a:r>
            <a:br>
              <a:rPr lang="en-US"/>
            </a:br>
            <a:r>
              <a:rPr lang="en-US"/>
              <a:t> Cyber example: Customers notified in controlled cadence.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g39d62ae3b7c_0_99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9d62ae3b7c_0_101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39d62ae3b7c_0_101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Reporting preserves stakeholder confidence</a:t>
            </a:r>
            <a:br>
              <a:rPr lang="en-US"/>
            </a:br>
            <a:r>
              <a:rPr lang="en-US"/>
              <a:t> Structure prevents message drift</a:t>
            </a:r>
            <a:br>
              <a:rPr lang="en-US"/>
            </a:br>
            <a:r>
              <a:rPr lang="en-US"/>
              <a:t> Communication reinforces authority</a:t>
            </a:r>
            <a:br>
              <a:rPr lang="en-US"/>
            </a:br>
            <a:r>
              <a:rPr lang="en-US"/>
              <a:t> Perception shapes crisis impact</a:t>
            </a:r>
            <a:br>
              <a:rPr lang="en-US"/>
            </a:br>
            <a:r>
              <a:rPr lang="en-US"/>
              <a:t> Transparency signals strong control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Clear updates stop rumors quickly.</a:t>
            </a:r>
            <a:br>
              <a:rPr lang="en-US"/>
            </a:br>
            <a:r>
              <a:rPr lang="en-US"/>
              <a:t> Cyber example: Accurate breach updates reduce panic.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5" name="Google Shape;775;g39d62ae3b7c_0_101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9d62ae3b7c_0_102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39d62ae3b7c_0_102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" name="Google Shape;789;g39d62ae3b7c_0_102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8de0571ff3_0_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38de0571ff3_0_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5" name="Google Shape;805;g38de0571ff3_0_1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9d62ae3b7c_0_118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39d62ae3b7c_0_118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3" name="Google Shape;813;g39d62ae3b7c_0_118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9d62ae3b7c_0_120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39d62ae3b7c_0_120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8" name="Google Shape;828;g39d62ae3b7c_0_120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9d62ae3b7c_0_121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39d62ae3b7c_0_121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Slow handoffs increase operational delays</a:t>
            </a:r>
            <a:br>
              <a:rPr lang="en-US"/>
            </a:br>
            <a:r>
              <a:rPr lang="en-US"/>
              <a:t> Conflicting instructions confuse responders</a:t>
            </a:r>
            <a:br>
              <a:rPr lang="en-US"/>
            </a:br>
            <a:r>
              <a:rPr lang="en-US"/>
              <a:t> Missed escalation windows worsen impact</a:t>
            </a:r>
            <a:br>
              <a:rPr lang="en-US"/>
            </a:br>
            <a:r>
              <a:rPr lang="en-US"/>
              <a:t> Resource misalignment disrupts response</a:t>
            </a:r>
            <a:br>
              <a:rPr lang="en-US"/>
            </a:br>
            <a:r>
              <a:rPr lang="en-US"/>
              <a:t> External confusion damages reputation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Agencies receive contradictory updates.</a:t>
            </a:r>
            <a:br>
              <a:rPr lang="en-US"/>
            </a:br>
            <a:r>
              <a:rPr lang="en-US"/>
              <a:t> Cyber example: IT and security misalign containment steps.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9" name="Google Shape;839;g39d62ae3b7c_0_121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9d62ae3b7c_0_123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39d62ae3b7c_0_123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Used when safety is at risk</a:t>
            </a:r>
            <a:br>
              <a:rPr lang="en-US"/>
            </a:br>
            <a:r>
              <a:rPr lang="en-US"/>
              <a:t> First responders take tactical lead</a:t>
            </a:r>
            <a:br>
              <a:rPr lang="en-US"/>
            </a:br>
            <a:r>
              <a:rPr lang="en-US"/>
              <a:t> Liaisons reduce response delays</a:t>
            </a:r>
            <a:br>
              <a:rPr lang="en-US"/>
            </a:br>
            <a:r>
              <a:rPr lang="en-US"/>
              <a:t> Clear briefings improve effectiveness</a:t>
            </a:r>
            <a:br>
              <a:rPr lang="en-US"/>
            </a:br>
            <a:r>
              <a:rPr lang="en-US"/>
              <a:t> Coordination accelerates overall resolution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Fire crew takes control onsite.</a:t>
            </a:r>
            <a:br>
              <a:rPr lang="en-US"/>
            </a:br>
            <a:r>
              <a:rPr lang="en-US"/>
              <a:t> Cyber example: Police involved during cyber extortion.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39d62ae3b7c_0_123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9d62ae3b7c_0_124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39d62ae3b7c_0_124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Some impacts require mandatory reports</a:t>
            </a:r>
            <a:br>
              <a:rPr lang="en-US"/>
            </a:br>
            <a:r>
              <a:rPr lang="en-US"/>
              <a:t> Disclosure timing closely monitored</a:t>
            </a:r>
            <a:br>
              <a:rPr lang="en-US"/>
            </a:br>
            <a:r>
              <a:rPr lang="en-US"/>
              <a:t> Oversight triggered by event severity</a:t>
            </a:r>
            <a:br>
              <a:rPr lang="en-US"/>
            </a:br>
            <a:r>
              <a:rPr lang="en-US"/>
              <a:t> Traceability expected at every step</a:t>
            </a:r>
            <a:br>
              <a:rPr lang="en-US"/>
            </a:br>
            <a:r>
              <a:rPr lang="en-US"/>
              <a:t> Regulators evaluate organizational posture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Reported outage meets legal requirements.</a:t>
            </a:r>
            <a:br>
              <a:rPr lang="en-US"/>
            </a:br>
            <a:r>
              <a:rPr lang="en-US"/>
              <a:t> Cyber example: Data breach notification submitted promptly.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4" name="Google Shape;874;g39d62ae3b7c_0_124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d62ae3b7c_0_6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9d62ae3b7c_0_6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Incidents stay within routine response</a:t>
            </a:r>
            <a:br>
              <a:rPr lang="en-US"/>
            </a:br>
            <a:r>
              <a:rPr lang="en-US"/>
              <a:t> Disasters cause major capability loss</a:t>
            </a:r>
            <a:br>
              <a:rPr lang="en-US"/>
            </a:br>
            <a:r>
              <a:rPr lang="en-US"/>
              <a:t> Crisis impacts reputation and confidence</a:t>
            </a:r>
            <a:br>
              <a:rPr lang="en-US"/>
            </a:br>
            <a:r>
              <a:rPr lang="en-US"/>
              <a:t> Scale does not define severity</a:t>
            </a:r>
            <a:br>
              <a:rPr lang="en-US"/>
            </a:br>
            <a:r>
              <a:rPr lang="en-US"/>
              <a:t> Leadership activates only for governance risk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Facility damage becomes disaster-level event.</a:t>
            </a:r>
            <a:br>
              <a:rPr lang="en-US"/>
            </a:br>
            <a:r>
              <a:rPr lang="en-US"/>
              <a:t> Cyber example: Widespread breach escalates to crisis.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39d62ae3b7c_0_6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9d62ae3b7c_0_125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39d62ae3b7c_0_125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expects clear updates regularly</a:t>
            </a:r>
            <a:br>
              <a:rPr lang="en-US"/>
            </a:br>
            <a:r>
              <a:rPr lang="en-US"/>
              <a:t> Customers require continuity assurance</a:t>
            </a:r>
            <a:br>
              <a:rPr lang="en-US"/>
            </a:br>
            <a:r>
              <a:rPr lang="en-US"/>
              <a:t> Tone influences trust retention</a:t>
            </a:r>
            <a:br>
              <a:rPr lang="en-US"/>
            </a:br>
            <a:r>
              <a:rPr lang="en-US"/>
              <a:t> Transparency signals strong control</a:t>
            </a:r>
            <a:br>
              <a:rPr lang="en-US"/>
            </a:br>
            <a:r>
              <a:rPr lang="en-US"/>
              <a:t> External communication shapes legitimacy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Community updates reduce uncertainty.</a:t>
            </a:r>
            <a:br>
              <a:rPr lang="en-US"/>
            </a:br>
            <a:r>
              <a:rPr lang="en-US"/>
              <a:t> Cyber example: Breach FAQ reassures customers.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7" name="Google Shape;887;g39d62ae3b7c_0_125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9d62ae3b7c_0_127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g39d62ae3b7c_0_127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Late authority involvement delays action</a:t>
            </a:r>
            <a:br>
              <a:rPr lang="en-US"/>
            </a:br>
            <a:r>
              <a:rPr lang="en-US"/>
              <a:t> Conflicting messages confuse audiences</a:t>
            </a:r>
            <a:br>
              <a:rPr lang="en-US"/>
            </a:br>
            <a:r>
              <a:rPr lang="en-US"/>
              <a:t> Disconnected escalation pathways emerge</a:t>
            </a:r>
            <a:br>
              <a:rPr lang="en-US"/>
            </a:br>
            <a:r>
              <a:rPr lang="en-US"/>
              <a:t> Internal narratives differ externally</a:t>
            </a:r>
            <a:br>
              <a:rPr lang="en-US"/>
            </a:br>
            <a:r>
              <a:rPr lang="en-US"/>
              <a:t> Responsibilities overlap without clarity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Departments send mixed instructions.</a:t>
            </a:r>
            <a:br>
              <a:rPr lang="en-US"/>
            </a:br>
            <a:r>
              <a:rPr lang="en-US"/>
              <a:t> Cyber example: Security and PR contradict timelines.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1" name="Google Shape;901;g39d62ae3b7c_0_127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9d62ae3b7c_0_129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39d62ae3b7c_0_129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Pre-crisis trust accelerates response</a:t>
            </a:r>
            <a:br>
              <a:rPr lang="en-US"/>
            </a:br>
            <a:r>
              <a:rPr lang="en-US"/>
              <a:t> Coordination mapping prevents conflict</a:t>
            </a:r>
            <a:br>
              <a:rPr lang="en-US"/>
            </a:br>
            <a:r>
              <a:rPr lang="en-US"/>
              <a:t> Shared expectations reduce hesitation</a:t>
            </a:r>
            <a:br>
              <a:rPr lang="en-US"/>
            </a:br>
            <a:r>
              <a:rPr lang="en-US"/>
              <a:t> Familiarity strengthens collaboration</a:t>
            </a:r>
            <a:br>
              <a:rPr lang="en-US"/>
            </a:br>
            <a:r>
              <a:rPr lang="en-US"/>
              <a:t> Preparedness improves joint outcomes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Fire drill includes local responders.</a:t>
            </a:r>
            <a:br>
              <a:rPr lang="en-US"/>
            </a:br>
            <a:r>
              <a:rPr lang="en-US"/>
              <a:t> Cyber example: CISO builds ties with regulators early.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2" name="Google Shape;922;g39d62ae3b7c_0_129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9d62ae3b7c_0_130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g39d62ae3b7c_0_130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Maintain consistent messaging tone</a:t>
            </a:r>
            <a:br>
              <a:rPr lang="en-US"/>
            </a:br>
            <a:r>
              <a:rPr lang="en-US"/>
              <a:t> Align updates across channels</a:t>
            </a:r>
            <a:br>
              <a:rPr lang="en-US"/>
            </a:br>
            <a:r>
              <a:rPr lang="en-US"/>
              <a:t> Use single source of truth</a:t>
            </a:r>
            <a:br>
              <a:rPr lang="en-US"/>
            </a:br>
            <a:r>
              <a:rPr lang="en-US"/>
              <a:t> Prioritize clarity over volume</a:t>
            </a:r>
            <a:br>
              <a:rPr lang="en-US"/>
            </a:br>
            <a:r>
              <a:rPr lang="en-US"/>
              <a:t> Timely updates sustain confidence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Company provides unified public statement.</a:t>
            </a:r>
            <a:br>
              <a:rPr lang="en-US"/>
            </a:br>
            <a:r>
              <a:rPr lang="en-US"/>
              <a:t> Cyber example: SOC updates feed central communication.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6" name="Google Shape;936;g39d62ae3b7c_0_130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9d62ae3b7c_0_13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g39d62ae3b7c_0_13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Documentation must show clear channels</a:t>
            </a:r>
            <a:br>
              <a:rPr lang="en-US"/>
            </a:br>
            <a:r>
              <a:rPr lang="en-US"/>
              <a:t> Liaisons formally designated before events</a:t>
            </a:r>
            <a:br>
              <a:rPr lang="en-US"/>
            </a:br>
            <a:r>
              <a:rPr lang="en-US"/>
              <a:t> Decisions recorded for traceability</a:t>
            </a:r>
            <a:br>
              <a:rPr lang="en-US"/>
            </a:br>
            <a:r>
              <a:rPr lang="en-US"/>
              <a:t> External participation demonstrated</a:t>
            </a:r>
            <a:br>
              <a:rPr lang="en-US"/>
            </a:br>
            <a:r>
              <a:rPr lang="en-US"/>
              <a:t> Plans tested for interoperability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Agency review confirms prepared procedures.</a:t>
            </a:r>
            <a:br>
              <a:rPr lang="en-US"/>
            </a:br>
            <a:r>
              <a:rPr lang="en-US"/>
              <a:t> Cyber example: Regulators assess breach documentation.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7" name="Google Shape;957;g39d62ae3b7c_0_13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9d62ae3b7c_0_134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39d62ae3b7c_0_134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8" name="Google Shape;978;g39d62ae3b7c_0_134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9d62ae3b7c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g39d62ae3b7c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5" name="Google Shape;995;g39d62ae3b7c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9d62ae3b7c_0_174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2" name="Google Shape;1002;g39d62ae3b7c_0_174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3" name="Google Shape;1003;g39d62ae3b7c_0_174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9d62ae3b7c_0_151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g39d62ae3b7c_0_151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Leadership drives crisis direction</a:t>
            </a:r>
            <a:br>
              <a:rPr lang="en-US"/>
            </a:br>
            <a:r>
              <a:rPr lang="en-US"/>
              <a:t> Stability prioritized before recovery</a:t>
            </a:r>
            <a:br>
              <a:rPr lang="en-US"/>
            </a:br>
            <a:r>
              <a:rPr lang="en-US"/>
              <a:t> Decision authority becomes structured</a:t>
            </a:r>
            <a:br>
              <a:rPr lang="en-US"/>
            </a:br>
            <a:r>
              <a:rPr lang="en-US"/>
              <a:t> Confidence protected through governance</a:t>
            </a:r>
            <a:br>
              <a:rPr lang="en-US"/>
            </a:br>
            <a:r>
              <a:rPr lang="en-US"/>
              <a:t> Crisis activation guided by thresholds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stabilizes chaos during shutdown.</a:t>
            </a:r>
            <a:br>
              <a:rPr lang="en-US"/>
            </a:br>
            <a:r>
              <a:rPr lang="en-US"/>
              <a:t> Cyber example: Executives guide breach containment.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1" name="Google Shape;1011;g39d62ae3b7c_0_151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9d62ae3b7c_0_152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g39d62ae3b7c_0_152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Disruptions remain operational noise</a:t>
            </a:r>
            <a:br>
              <a:rPr lang="en-US"/>
            </a:br>
            <a:r>
              <a:rPr lang="en-US"/>
              <a:t> Incidents require structured coordination</a:t>
            </a:r>
            <a:br>
              <a:rPr lang="en-US"/>
            </a:br>
            <a:r>
              <a:rPr lang="en-US"/>
              <a:t> Crisis impacts confidence significantly</a:t>
            </a:r>
            <a:br>
              <a:rPr lang="en-US"/>
            </a:br>
            <a:r>
              <a:rPr lang="en-US"/>
              <a:t> Severity measured by trust risk</a:t>
            </a:r>
            <a:br>
              <a:rPr lang="en-US"/>
            </a:br>
            <a:r>
              <a:rPr lang="en-US"/>
              <a:t> Escalation discipline protects legitimacy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Customer confusion marks escalation point.</a:t>
            </a:r>
            <a:br>
              <a:rPr lang="en-US"/>
            </a:br>
            <a:r>
              <a:rPr lang="en-US"/>
              <a:t> Cyber example: Breach becomes crisis after exposure.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9" name="Google Shape;1029;g39d62ae3b7c_0_152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d62ae3b7c_0_8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9d62ae3b7c_0_8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Triggers prevent hesitation and panic</a:t>
            </a:r>
            <a:br>
              <a:rPr lang="en-US"/>
            </a:br>
            <a:r>
              <a:rPr lang="en-US"/>
              <a:t> Impact defines escalation, not emotion</a:t>
            </a:r>
            <a:br>
              <a:rPr lang="en-US"/>
            </a:br>
            <a:r>
              <a:rPr lang="en-US"/>
              <a:t> Governance controls activation timing</a:t>
            </a:r>
            <a:br>
              <a:rPr lang="en-US"/>
            </a:br>
            <a:r>
              <a:rPr lang="en-US"/>
              <a:t> Scope established through formal declaration</a:t>
            </a:r>
            <a:br>
              <a:rPr lang="en-US"/>
            </a:br>
            <a:r>
              <a:rPr lang="en-US"/>
              <a:t> Readiness guides upward activation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 escalates after repeated failures.</a:t>
            </a:r>
            <a:br>
              <a:rPr lang="en-US"/>
            </a:br>
            <a:r>
              <a:rPr lang="en-US"/>
              <a:t> Cyber example: Containment loss triggers crisis activation.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39d62ae3b7c_0_8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9d62ae3b7c_0_154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39d62ae3b7c_0_154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Activation is leadership decision</a:t>
            </a:r>
            <a:br>
              <a:rPr lang="en-US"/>
            </a:br>
            <a:r>
              <a:rPr lang="en-US"/>
              <a:t> Triggers tied to confidence loss</a:t>
            </a:r>
            <a:br>
              <a:rPr lang="en-US"/>
            </a:br>
            <a:r>
              <a:rPr lang="en-US"/>
              <a:t> Authority must become visible</a:t>
            </a:r>
            <a:br>
              <a:rPr lang="en-US"/>
            </a:br>
            <a:r>
              <a:rPr lang="en-US"/>
              <a:t> Timing protects organizational legitimacy</a:t>
            </a:r>
            <a:br>
              <a:rPr lang="en-US"/>
            </a:br>
            <a:r>
              <a:rPr lang="en-US"/>
              <a:t> Stabilization prioritized above recovery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CEO engages before crisis worsens.</a:t>
            </a:r>
            <a:br>
              <a:rPr lang="en-US"/>
            </a:br>
            <a:r>
              <a:rPr lang="en-US"/>
              <a:t> Cyber example: Executive declares crisis during breach.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5" name="Google Shape;1045;g39d62ae3b7c_0_154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9d62ae3b7c_0_155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g39d62ae3b7c_0_155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CMT controls structure and authority</a:t>
            </a:r>
            <a:br>
              <a:rPr lang="en-US"/>
            </a:br>
            <a:r>
              <a:rPr lang="en-US"/>
              <a:t> Escalation removes hesitation quickly</a:t>
            </a:r>
            <a:br>
              <a:rPr lang="en-US"/>
            </a:br>
            <a:r>
              <a:rPr lang="en-US"/>
              <a:t> Reporting protects organizational legitimacy</a:t>
            </a:r>
            <a:br>
              <a:rPr lang="en-US"/>
            </a:br>
            <a:r>
              <a:rPr lang="en-US"/>
              <a:t> Confidence becomes key outcome</a:t>
            </a:r>
            <a:br>
              <a:rPr lang="en-US"/>
            </a:br>
            <a:r>
              <a:rPr lang="en-US"/>
              <a:t> Governance frames every decision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CMT anchors staff communication.</a:t>
            </a:r>
            <a:br>
              <a:rPr lang="en-US"/>
            </a:br>
            <a:r>
              <a:rPr lang="en-US"/>
              <a:t> Cyber example: Unified updates minimize reputational harm.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1" name="Google Shape;1061;g39d62ae3b7c_0_155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9d62ae3b7c_0_157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g39d62ae3b7c_0_157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External partners strengthen legitimacy</a:t>
            </a:r>
            <a:br>
              <a:rPr lang="en-US"/>
            </a:br>
            <a:r>
              <a:rPr lang="en-US"/>
              <a:t> Regulators ensure lawful execution</a:t>
            </a:r>
            <a:br>
              <a:rPr lang="en-US"/>
            </a:br>
            <a:r>
              <a:rPr lang="en-US"/>
              <a:t> Public perception shapes outcomes</a:t>
            </a:r>
            <a:br>
              <a:rPr lang="en-US"/>
            </a:br>
            <a:r>
              <a:rPr lang="en-US"/>
              <a:t> Pre-crisis alignment accelerates response</a:t>
            </a:r>
            <a:br>
              <a:rPr lang="en-US"/>
            </a:br>
            <a:r>
              <a:rPr lang="en-US"/>
              <a:t> Visibility reinforces trust continuity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Fire department partnership improves response.</a:t>
            </a:r>
            <a:br>
              <a:rPr lang="en-US"/>
            </a:br>
            <a:r>
              <a:rPr lang="en-US"/>
              <a:t> Cyber example: Regulator communication stabilizes fallout.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7" name="Google Shape;1077;g39d62ae3b7c_0_157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94a9e633d9_0_1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3" name="Google Shape;1093;g394a9e633d9_0_1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4" name="Google Shape;1094;g394a9e633d9_0_1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9d62ae3b7c_0_9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9d62ae3b7c_0_9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Detection identifies potential escalation</a:t>
            </a:r>
            <a:br>
              <a:rPr lang="en-US"/>
            </a:br>
            <a:r>
              <a:rPr lang="en-US"/>
              <a:t> Assessment confirms crisis severity</a:t>
            </a:r>
            <a:br>
              <a:rPr lang="en-US"/>
            </a:br>
            <a:r>
              <a:rPr lang="en-US"/>
              <a:t> Authority formally declares escalation</a:t>
            </a:r>
            <a:br>
              <a:rPr lang="en-US"/>
            </a:br>
            <a:r>
              <a:rPr lang="en-US"/>
              <a:t> Command structure convenes quickly</a:t>
            </a:r>
            <a:br>
              <a:rPr lang="en-US"/>
            </a:br>
            <a:r>
              <a:rPr lang="en-US"/>
              <a:t> Execution begins with stabilization focus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Manager escalates after system outages spread.</a:t>
            </a:r>
            <a:br>
              <a:rPr lang="en-US"/>
            </a:br>
            <a:r>
              <a:rPr lang="en-US"/>
              <a:t> Cyber example: CISO declares crisis after breach expands.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39d62ae3b7c_0_9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d62ae3b7c_0_10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9d62ae3b7c_0_10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Prevent further incident degradation</a:t>
            </a:r>
            <a:br>
              <a:rPr lang="en-US"/>
            </a:br>
            <a:r>
              <a:rPr lang="en-US"/>
              <a:t> Restore control and confidence</a:t>
            </a:r>
            <a:br>
              <a:rPr lang="en-US"/>
            </a:br>
            <a:r>
              <a:rPr lang="en-US"/>
              <a:t> Ensure personnel safety immediately</a:t>
            </a:r>
            <a:br>
              <a:rPr lang="en-US"/>
            </a:br>
            <a:r>
              <a:rPr lang="en-US"/>
              <a:t> Protect critical infrastructure assets</a:t>
            </a:r>
            <a:br>
              <a:rPr lang="en-US"/>
            </a:br>
            <a:r>
              <a:rPr lang="en-US"/>
              <a:t> Mobilize necessary resources rapidly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 evacuates building during fire risk.</a:t>
            </a:r>
            <a:br>
              <a:rPr lang="en-US"/>
            </a:br>
            <a:r>
              <a:rPr lang="en-US"/>
              <a:t> Cyber example: Security isolates compromised systems.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39d62ae3b7c_0_10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d62ae3b7c_0_12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9d62ae3b7c_0_12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Readiness proven before real events</a:t>
            </a:r>
            <a:br>
              <a:rPr lang="en-US"/>
            </a:br>
            <a:r>
              <a:rPr lang="en-US"/>
              <a:t> Rehearsal strengthens leadership confidence</a:t>
            </a:r>
            <a:br>
              <a:rPr lang="en-US"/>
            </a:br>
            <a:r>
              <a:rPr lang="en-US"/>
              <a:t> Documentation ensures defensible actions</a:t>
            </a:r>
            <a:br>
              <a:rPr lang="en-US"/>
            </a:br>
            <a:r>
              <a:rPr lang="en-US"/>
              <a:t> Stakeholders judge coordination quality</a:t>
            </a:r>
            <a:br>
              <a:rPr lang="en-US"/>
            </a:br>
            <a:r>
              <a:rPr lang="en-US"/>
              <a:t> Maturity visible through disciplined activation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Training drill reassures leadership ability.</a:t>
            </a:r>
            <a:br>
              <a:rPr lang="en-US"/>
            </a:br>
            <a:r>
              <a:rPr lang="en-US"/>
              <a:t> Cyber example: Breach rehearsal validates escalation steps.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39d62ae3b7c_0_12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title"/>
          </p:nvPr>
        </p:nvSpPr>
        <p:spPr>
          <a:xfrm>
            <a:off x="609600" y="152718"/>
            <a:ext cx="8013405" cy="729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609600" y="1073889"/>
            <a:ext cx="10160000" cy="50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4302" y="6574155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0"/>
          <p:cNvSpPr txBox="1"/>
          <p:nvPr>
            <p:ph type="title"/>
          </p:nvPr>
        </p:nvSpPr>
        <p:spPr>
          <a:xfrm>
            <a:off x="4146258" y="240889"/>
            <a:ext cx="6540030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" type="body"/>
          </p:nvPr>
        </p:nvSpPr>
        <p:spPr>
          <a:xfrm>
            <a:off x="85511" y="5269246"/>
            <a:ext cx="3296044" cy="4701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60"/>
          <p:cNvSpPr txBox="1"/>
          <p:nvPr>
            <p:ph idx="2" type="body"/>
          </p:nvPr>
        </p:nvSpPr>
        <p:spPr>
          <a:xfrm>
            <a:off x="6790944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02" name="Google Shape;102;p6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60"/>
          <p:cNvSpPr txBox="1"/>
          <p:nvPr/>
        </p:nvSpPr>
        <p:spPr>
          <a:xfrm>
            <a:off x="640939" y="349776"/>
            <a:ext cx="35053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CONVERSATION: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0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555372" y="4791464"/>
            <a:ext cx="592054" cy="62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0"/>
          <p:cNvSpPr txBox="1"/>
          <p:nvPr>
            <p:ph idx="3" type="body"/>
          </p:nvPr>
        </p:nvSpPr>
        <p:spPr>
          <a:xfrm>
            <a:off x="2280071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3"/>
          <p:cNvSpPr txBox="1"/>
          <p:nvPr>
            <p:ph idx="1" type="body"/>
          </p:nvPr>
        </p:nvSpPr>
        <p:spPr>
          <a:xfrm>
            <a:off x="4766733" y="1600200"/>
            <a:ext cx="6815667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19" name="Google Shape;119;p63"/>
          <p:cNvSpPr txBox="1"/>
          <p:nvPr>
            <p:ph idx="2" type="body"/>
          </p:nvPr>
        </p:nvSpPr>
        <p:spPr>
          <a:xfrm>
            <a:off x="609601" y="1600200"/>
            <a:ext cx="4011084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6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6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4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4"/>
          <p:cNvSpPr/>
          <p:nvPr>
            <p:ph idx="2" type="pic"/>
          </p:nvPr>
        </p:nvSpPr>
        <p:spPr>
          <a:xfrm>
            <a:off x="0" y="106680"/>
            <a:ext cx="12001169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7" name="Google Shape;127;p64"/>
          <p:cNvSpPr txBox="1"/>
          <p:nvPr>
            <p:ph idx="1" type="body"/>
          </p:nvPr>
        </p:nvSpPr>
        <p:spPr>
          <a:xfrm>
            <a:off x="609600" y="5715000"/>
            <a:ext cx="108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6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64"/>
          <p:cNvSpPr txBox="1"/>
          <p:nvPr>
            <p:ph type="title"/>
          </p:nvPr>
        </p:nvSpPr>
        <p:spPr>
          <a:xfrm>
            <a:off x="609600" y="4953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4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5"/>
          <p:cNvSpPr txBox="1"/>
          <p:nvPr>
            <p:ph idx="1" type="body"/>
          </p:nvPr>
        </p:nvSpPr>
        <p:spPr>
          <a:xfrm rot="5400000">
            <a:off x="3502818" y="-1140618"/>
            <a:ext cx="4373563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5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6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7"/>
          <p:cNvSpPr/>
          <p:nvPr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600"/>
              <a:buFont typeface="Arial Black"/>
              <a:buNone/>
              <a:defRPr b="0" sz="6600">
                <a:solidFill>
                  <a:srgbClr val="FFF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67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67"/>
          <p:cNvSpPr txBox="1"/>
          <p:nvPr>
            <p:ph idx="2" type="body"/>
          </p:nvPr>
        </p:nvSpPr>
        <p:spPr>
          <a:xfrm>
            <a:off x="0" y="0"/>
            <a:ext cx="2648049" cy="1745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">
  <p:cSld name="5_Comparis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8"/>
          <p:cNvSpPr/>
          <p:nvPr/>
        </p:nvSpPr>
        <p:spPr>
          <a:xfrm>
            <a:off x="0" y="0"/>
            <a:ext cx="12192000" cy="1500390"/>
          </a:xfrm>
          <a:prstGeom prst="rect">
            <a:avLst/>
          </a:prstGeom>
          <a:solidFill>
            <a:srgbClr val="262626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8"/>
          <p:cNvSpPr txBox="1"/>
          <p:nvPr>
            <p:ph type="title"/>
          </p:nvPr>
        </p:nvSpPr>
        <p:spPr>
          <a:xfrm>
            <a:off x="95681" y="87414"/>
            <a:ext cx="7762858" cy="940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4000"/>
              <a:buFont typeface="Arial Black"/>
              <a:buNone/>
              <a:defRPr sz="4000">
                <a:solidFill>
                  <a:srgbClr val="33CC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" type="body"/>
          </p:nvPr>
        </p:nvSpPr>
        <p:spPr>
          <a:xfrm>
            <a:off x="1261872" y="1713655"/>
            <a:ext cx="4480560" cy="445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D8D8D8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8" name="Google Shape;158;p68"/>
          <p:cNvSpPr txBox="1"/>
          <p:nvPr>
            <p:ph idx="2" type="body"/>
          </p:nvPr>
        </p:nvSpPr>
        <p:spPr>
          <a:xfrm>
            <a:off x="6126480" y="1713655"/>
            <a:ext cx="4480560" cy="4458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b="1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9" name="Google Shape;159;p68"/>
          <p:cNvSpPr txBox="1"/>
          <p:nvPr>
            <p:ph idx="12" type="sldNum"/>
          </p:nvPr>
        </p:nvSpPr>
        <p:spPr>
          <a:xfrm>
            <a:off x="10378440" y="6385465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52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4254366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52"/>
          <p:cNvSpPr txBox="1"/>
          <p:nvPr>
            <p:ph idx="2" type="body"/>
          </p:nvPr>
        </p:nvSpPr>
        <p:spPr>
          <a:xfrm>
            <a:off x="4267200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52"/>
          <p:cNvSpPr txBox="1"/>
          <p:nvPr>
            <p:ph idx="3" type="body"/>
          </p:nvPr>
        </p:nvSpPr>
        <p:spPr>
          <a:xfrm>
            <a:off x="1821843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52"/>
          <p:cNvSpPr txBox="1"/>
          <p:nvPr>
            <p:ph idx="4" type="body"/>
          </p:nvPr>
        </p:nvSpPr>
        <p:spPr>
          <a:xfrm>
            <a:off x="1834677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52"/>
          <p:cNvSpPr txBox="1"/>
          <p:nvPr>
            <p:ph idx="5" type="body"/>
          </p:nvPr>
        </p:nvSpPr>
        <p:spPr>
          <a:xfrm>
            <a:off x="9195864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2"/>
          <p:cNvSpPr txBox="1"/>
          <p:nvPr>
            <p:ph idx="6" type="body"/>
          </p:nvPr>
        </p:nvSpPr>
        <p:spPr>
          <a:xfrm>
            <a:off x="9208698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2"/>
          <p:cNvSpPr txBox="1"/>
          <p:nvPr>
            <p:ph idx="7" type="body"/>
          </p:nvPr>
        </p:nvSpPr>
        <p:spPr>
          <a:xfrm>
            <a:off x="6763341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2"/>
          <p:cNvSpPr txBox="1"/>
          <p:nvPr>
            <p:ph idx="8" type="body"/>
          </p:nvPr>
        </p:nvSpPr>
        <p:spPr>
          <a:xfrm>
            <a:off x="6776175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217424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53"/>
          <p:cNvSpPr txBox="1"/>
          <p:nvPr>
            <p:ph idx="2" type="body"/>
          </p:nvPr>
        </p:nvSpPr>
        <p:spPr>
          <a:xfrm>
            <a:off x="678688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5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3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3"/>
          <p:cNvSpPr txBox="1"/>
          <p:nvPr>
            <p:ph idx="3" type="body"/>
          </p:nvPr>
        </p:nvSpPr>
        <p:spPr>
          <a:xfrm>
            <a:off x="217424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53"/>
          <p:cNvSpPr txBox="1"/>
          <p:nvPr>
            <p:ph idx="4" type="body"/>
          </p:nvPr>
        </p:nvSpPr>
        <p:spPr>
          <a:xfrm>
            <a:off x="678688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" type="body"/>
          </p:nvPr>
        </p:nvSpPr>
        <p:spPr>
          <a:xfrm>
            <a:off x="217424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54"/>
          <p:cNvSpPr txBox="1"/>
          <p:nvPr>
            <p:ph idx="2" type="body"/>
          </p:nvPr>
        </p:nvSpPr>
        <p:spPr>
          <a:xfrm>
            <a:off x="678688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54"/>
          <p:cNvCxnSpPr/>
          <p:nvPr/>
        </p:nvCxnSpPr>
        <p:spPr>
          <a:xfrm>
            <a:off x="6663350" y="16567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/>
          <p:nvPr/>
        </p:nvSpPr>
        <p:spPr>
          <a:xfrm>
            <a:off x="10015040" y="4042913"/>
            <a:ext cx="1991430" cy="282083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 txBox="1"/>
          <p:nvPr>
            <p:ph type="title"/>
          </p:nvPr>
        </p:nvSpPr>
        <p:spPr>
          <a:xfrm>
            <a:off x="2947924" y="240889"/>
            <a:ext cx="7738364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0346067" y="5015134"/>
            <a:ext cx="1906548" cy="790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55"/>
          <p:cNvSpPr txBox="1"/>
          <p:nvPr>
            <p:ph idx="2" type="body"/>
          </p:nvPr>
        </p:nvSpPr>
        <p:spPr>
          <a:xfrm>
            <a:off x="640938" y="1401845"/>
            <a:ext cx="10539125" cy="19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5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55"/>
          <p:cNvSpPr txBox="1"/>
          <p:nvPr/>
        </p:nvSpPr>
        <p:spPr>
          <a:xfrm>
            <a:off x="640939" y="349776"/>
            <a:ext cx="2266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POP QUIZ: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55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10572882" y="4681721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room&#10;&#10;Description automatically generated" id="62" name="Google Shape;62;p55"/>
          <p:cNvPicPr preferRelativeResize="0"/>
          <p:nvPr/>
        </p:nvPicPr>
        <p:blipFill rotWithShape="1">
          <a:blip r:embed="rId3">
            <a:alphaModFix/>
          </a:blip>
          <a:srcRect b="2618" l="0" r="0" t="22280"/>
          <a:stretch/>
        </p:blipFill>
        <p:spPr>
          <a:xfrm>
            <a:off x="0" y="4037162"/>
            <a:ext cx="10029645" cy="282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/>
          <p:nvPr>
            <p:ph type="ctrTitle"/>
          </p:nvPr>
        </p:nvSpPr>
        <p:spPr>
          <a:xfrm>
            <a:off x="609600" y="228601"/>
            <a:ext cx="103632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6"/>
          <p:cNvSpPr txBox="1"/>
          <p:nvPr>
            <p:ph idx="1" type="subTitle"/>
          </p:nvPr>
        </p:nvSpPr>
        <p:spPr>
          <a:xfrm>
            <a:off x="609600" y="4800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5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7"/>
          <p:cNvSpPr txBox="1"/>
          <p:nvPr>
            <p:ph type="title"/>
          </p:nvPr>
        </p:nvSpPr>
        <p:spPr>
          <a:xfrm>
            <a:off x="2004828" y="152718"/>
            <a:ext cx="6427971" cy="81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6394027" y="1300130"/>
            <a:ext cx="4514978" cy="4722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57"/>
          <p:cNvSpPr txBox="1"/>
          <p:nvPr/>
        </p:nvSpPr>
        <p:spPr>
          <a:xfrm>
            <a:off x="609599" y="331458"/>
            <a:ext cx="1049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LAB: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7"/>
          <p:cNvSpPr txBox="1"/>
          <p:nvPr/>
        </p:nvSpPr>
        <p:spPr>
          <a:xfrm>
            <a:off x="6822558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makes perfect.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7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57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774843" y="5050793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7"/>
          <p:cNvPicPr preferRelativeResize="0"/>
          <p:nvPr/>
        </p:nvPicPr>
        <p:blipFill rotWithShape="1">
          <a:blip r:embed="rId3">
            <a:alphaModFix/>
          </a:blip>
          <a:srcRect b="0" l="20773" r="22685" t="0"/>
          <a:stretch/>
        </p:blipFill>
        <p:spPr>
          <a:xfrm>
            <a:off x="2172782" y="1300130"/>
            <a:ext cx="4012234" cy="4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7"/>
          <p:cNvSpPr txBox="1"/>
          <p:nvPr>
            <p:ph idx="2" type="body"/>
          </p:nvPr>
        </p:nvSpPr>
        <p:spPr>
          <a:xfrm>
            <a:off x="583496" y="5887647"/>
            <a:ext cx="1168536" cy="24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7"/>
          <p:cNvSpPr txBox="1"/>
          <p:nvPr/>
        </p:nvSpPr>
        <p:spPr>
          <a:xfrm>
            <a:off x="9853713" y="152718"/>
            <a:ext cx="1913061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AT THE BACK OF THE 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type="title"/>
          </p:nvPr>
        </p:nvSpPr>
        <p:spPr>
          <a:xfrm>
            <a:off x="609600" y="1447801"/>
            <a:ext cx="10363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1" type="body"/>
          </p:nvPr>
        </p:nvSpPr>
        <p:spPr>
          <a:xfrm>
            <a:off x="609600" y="228601"/>
            <a:ext cx="1036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58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8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1" type="body"/>
          </p:nvPr>
        </p:nvSpPr>
        <p:spPr>
          <a:xfrm>
            <a:off x="2170176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59"/>
          <p:cNvSpPr txBox="1"/>
          <p:nvPr>
            <p:ph idx="2" type="body"/>
          </p:nvPr>
        </p:nvSpPr>
        <p:spPr>
          <a:xfrm>
            <a:off x="2170176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59"/>
          <p:cNvSpPr txBox="1"/>
          <p:nvPr>
            <p:ph idx="3" type="body"/>
          </p:nvPr>
        </p:nvSpPr>
        <p:spPr>
          <a:xfrm>
            <a:off x="6790944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9"/>
          <p:cNvSpPr txBox="1"/>
          <p:nvPr>
            <p:ph idx="4" type="body"/>
          </p:nvPr>
        </p:nvSpPr>
        <p:spPr>
          <a:xfrm>
            <a:off x="6790944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5" name="Google Shape;95;p59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0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0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62ae3b7c_0_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66" name="Google Shape;166;g39d62ae3b7c_0_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39d62ae3b7c_0_7"/>
          <p:cNvSpPr/>
          <p:nvPr/>
        </p:nvSpPr>
        <p:spPr>
          <a:xfrm>
            <a:off x="323890" y="528099"/>
            <a:ext cx="96438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i="0" lang="en-US" sz="6150" u="none" cap="none" strike="noStrike">
                <a:solidFill>
                  <a:srgbClr val="D1282E"/>
                </a:solidFill>
              </a:rPr>
              <a:t>Crisis Management: Frameworks &amp; Principles</a:t>
            </a:r>
            <a:endParaRPr i="0" sz="6150" u="none" cap="none" strike="noStrike"/>
          </a:p>
        </p:txBody>
      </p:sp>
      <p:sp>
        <p:nvSpPr>
          <p:cNvPr id="168" name="Google Shape;168;g39d62ae3b7c_0_7"/>
          <p:cNvSpPr/>
          <p:nvPr/>
        </p:nvSpPr>
        <p:spPr>
          <a:xfrm>
            <a:off x="323890" y="288522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Stability, Leadership, and Controlled Activation Under Pressure</a:t>
            </a:r>
            <a:endParaRPr i="0" sz="1750" u="none" cap="none" strike="noStrike"/>
          </a:p>
        </p:txBody>
      </p:sp>
      <p:sp>
        <p:nvSpPr>
          <p:cNvPr id="169" name="Google Shape;169;g39d62ae3b7c_0_7"/>
          <p:cNvSpPr/>
          <p:nvPr/>
        </p:nvSpPr>
        <p:spPr>
          <a:xfrm>
            <a:off x="323890" y="34521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management provides structured leadership during high-pressure events</a:t>
            </a:r>
            <a:endParaRPr i="0" sz="1750" u="none" cap="none" strike="noStrike"/>
          </a:p>
        </p:txBody>
      </p:sp>
      <p:sp>
        <p:nvSpPr>
          <p:cNvPr id="170" name="Google Shape;170;g39d62ae3b7c_0_7"/>
          <p:cNvSpPr/>
          <p:nvPr/>
        </p:nvSpPr>
        <p:spPr>
          <a:xfrm>
            <a:off x="323890" y="389439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protects stakeholder confidence when normal response is insufficient</a:t>
            </a:r>
            <a:endParaRPr i="0" sz="1750" u="none" cap="none" strike="noStrike"/>
          </a:p>
        </p:txBody>
      </p:sp>
      <p:sp>
        <p:nvSpPr>
          <p:cNvPr id="171" name="Google Shape;171;g39d62ae3b7c_0_7"/>
          <p:cNvSpPr/>
          <p:nvPr/>
        </p:nvSpPr>
        <p:spPr>
          <a:xfrm>
            <a:off x="323890" y="433659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bridges executive authority with operational execution</a:t>
            </a:r>
            <a:endParaRPr i="0" sz="1750" u="none" cap="none" strike="noStrike"/>
          </a:p>
        </p:txBody>
      </p:sp>
      <p:sp>
        <p:nvSpPr>
          <p:cNvPr id="172" name="Google Shape;172;g39d62ae3b7c_0_7"/>
          <p:cNvSpPr/>
          <p:nvPr/>
        </p:nvSpPr>
        <p:spPr>
          <a:xfrm>
            <a:off x="323890" y="477879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prioritizes stabilization before technical recovery</a:t>
            </a:r>
            <a:endParaRPr i="0" sz="1750" u="none" cap="none" strike="noStrike"/>
          </a:p>
        </p:txBody>
      </p:sp>
      <p:sp>
        <p:nvSpPr>
          <p:cNvPr id="173" name="Google Shape;173;g39d62ae3b7c_0_7"/>
          <p:cNvSpPr/>
          <p:nvPr/>
        </p:nvSpPr>
        <p:spPr>
          <a:xfrm>
            <a:off x="323890" y="52209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It enables disciplined, defensible decision-making</a:t>
            </a:r>
            <a:endParaRPr i="0" sz="1750" u="none" cap="none" strike="noStrike"/>
          </a:p>
        </p:txBody>
      </p:sp>
      <p:pic>
        <p:nvPicPr>
          <p:cNvPr descr="preencoded.png" id="174" name="Google Shape;174;g39d62ae3b7c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4768" y="3845311"/>
            <a:ext cx="2845595" cy="284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9d62ae3b7c_0_13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07" name="Google Shape;307;g39d62ae3b7c_0_13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g39d62ae3b7c_0_139"/>
          <p:cNvSpPr/>
          <p:nvPr/>
        </p:nvSpPr>
        <p:spPr>
          <a:xfrm>
            <a:off x="278775" y="572025"/>
            <a:ext cx="76689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04"/>
              <a:buFont typeface="Nunito Sans"/>
              <a:buNone/>
            </a:pPr>
            <a:r>
              <a:rPr i="0" lang="en-US" sz="3904" u="none" cap="none" strike="noStrike">
                <a:solidFill>
                  <a:srgbClr val="D1282E"/>
                </a:solidFill>
              </a:rPr>
              <a:t>Summary &amp; Key Takeaways</a:t>
            </a:r>
            <a:endParaRPr i="0" sz="3904" u="none" cap="none" strike="noStrike"/>
          </a:p>
        </p:txBody>
      </p:sp>
      <p:sp>
        <p:nvSpPr>
          <p:cNvPr id="309" name="Google Shape;309;g39d62ae3b7c_0_139"/>
          <p:cNvSpPr/>
          <p:nvPr/>
        </p:nvSpPr>
        <p:spPr>
          <a:xfrm>
            <a:off x="278783" y="1392892"/>
            <a:ext cx="84612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9706" lvl="0" marL="401130" rtl="0" algn="l">
              <a:lnSpc>
                <a:spcPct val="115000"/>
              </a:lnSpc>
              <a:spcBef>
                <a:spcPts val="1053"/>
              </a:spcBef>
              <a:spcAft>
                <a:spcPts val="0"/>
              </a:spcAft>
              <a:buClr>
                <a:srgbClr val="000000"/>
              </a:buClr>
              <a:buSzPts val="1404"/>
              <a:buChar char="●"/>
            </a:pPr>
            <a:r>
              <a:rPr b="1" lang="en-US" sz="1666">
                <a:solidFill>
                  <a:srgbClr val="000000"/>
                </a:solidFill>
              </a:rPr>
              <a:t>Effective leadership:</a:t>
            </a:r>
            <a:r>
              <a:rPr lang="en-US" sz="1666">
                <a:solidFill>
                  <a:srgbClr val="000000"/>
                </a:solidFill>
              </a:rPr>
              <a:t> foundational for decision-making and coherent crisis direction.</a:t>
            </a:r>
            <a:endParaRPr sz="1666">
              <a:solidFill>
                <a:srgbClr val="000000"/>
              </a:solidFill>
            </a:endParaRPr>
          </a:p>
          <a:p>
            <a:pPr indent="-289706" lvl="0" marL="40113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Char char="●"/>
            </a:pPr>
            <a:r>
              <a:rPr b="1" lang="en-US" sz="1666">
                <a:solidFill>
                  <a:srgbClr val="000000"/>
                </a:solidFill>
              </a:rPr>
              <a:t>Structured activation:</a:t>
            </a:r>
            <a:r>
              <a:rPr lang="en-US" sz="1666">
                <a:solidFill>
                  <a:srgbClr val="000000"/>
                </a:solidFill>
              </a:rPr>
              <a:t> formal, disciplined, and clear transition for swift, organized response.</a:t>
            </a:r>
            <a:endParaRPr sz="1666">
              <a:solidFill>
                <a:srgbClr val="000000"/>
              </a:solidFill>
            </a:endParaRPr>
          </a:p>
          <a:p>
            <a:pPr indent="-289706" lvl="0" marL="40113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Char char="●"/>
            </a:pPr>
            <a:r>
              <a:rPr b="1" lang="en-US" sz="1666">
                <a:solidFill>
                  <a:srgbClr val="000000"/>
                </a:solidFill>
              </a:rPr>
              <a:t>Rapid stabilization:</a:t>
            </a:r>
            <a:r>
              <a:rPr lang="en-US" sz="1666">
                <a:solidFill>
                  <a:srgbClr val="000000"/>
                </a:solidFill>
              </a:rPr>
              <a:t> primary objective, demonstrating regained control and mitigated impact.</a:t>
            </a:r>
            <a:endParaRPr sz="1666">
              <a:solidFill>
                <a:srgbClr val="000000"/>
              </a:solidFill>
            </a:endParaRPr>
          </a:p>
          <a:p>
            <a:pPr indent="-289706" lvl="0" marL="40113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Char char="●"/>
            </a:pPr>
            <a:r>
              <a:rPr b="1" lang="en-US" sz="1666">
                <a:solidFill>
                  <a:srgbClr val="000000"/>
                </a:solidFill>
              </a:rPr>
              <a:t>Transparent, consistent communication:</a:t>
            </a:r>
            <a:r>
              <a:rPr lang="en-US" sz="1666">
                <a:solidFill>
                  <a:srgbClr val="000000"/>
                </a:solidFill>
              </a:rPr>
              <a:t> protects confidence, maintains trust, and minimizes uncertainty.</a:t>
            </a:r>
            <a:endParaRPr sz="1666">
              <a:solidFill>
                <a:srgbClr val="000000"/>
              </a:solidFill>
            </a:endParaRPr>
          </a:p>
          <a:p>
            <a:pPr indent="-289706" lvl="0" marL="40113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Char char="●"/>
            </a:pPr>
            <a:r>
              <a:rPr b="1" lang="en-US" sz="1666">
                <a:solidFill>
                  <a:srgbClr val="000000"/>
                </a:solidFill>
              </a:rPr>
              <a:t>Proven readiness:</a:t>
            </a:r>
            <a:r>
              <a:rPr lang="en-US" sz="1666">
                <a:solidFill>
                  <a:srgbClr val="000000"/>
                </a:solidFill>
              </a:rPr>
              <a:t> demonstrated capability through rigorous planning, rehearsals, and continuous validation.</a:t>
            </a:r>
            <a:endParaRPr sz="1666">
              <a:solidFill>
                <a:srgbClr val="000000"/>
              </a:solidFill>
            </a:endParaRPr>
          </a:p>
          <a:p>
            <a:pPr indent="-289706" lvl="0" marL="40113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Char char="●"/>
            </a:pPr>
            <a:r>
              <a:rPr b="1" lang="en-US" sz="1666">
                <a:solidFill>
                  <a:srgbClr val="000000"/>
                </a:solidFill>
              </a:rPr>
              <a:t>Continuous improvement:</a:t>
            </a:r>
            <a:r>
              <a:rPr lang="en-US" sz="1666">
                <a:solidFill>
                  <a:srgbClr val="000000"/>
                </a:solidFill>
              </a:rPr>
              <a:t> integrating lessons learned for long-term resilience and enhanced future response.</a:t>
            </a:r>
            <a:endParaRPr sz="1666">
              <a:solidFill>
                <a:srgbClr val="000000"/>
              </a:solidFill>
            </a:endParaRPr>
          </a:p>
        </p:txBody>
      </p:sp>
      <p:pic>
        <p:nvPicPr>
          <p:cNvPr descr="preencoded.png" id="310" name="Google Shape;310;g39d62ae3b7c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3428" y="3289287"/>
            <a:ext cx="2496620" cy="2496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94a9e633d9_0_166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317" name="Google Shape;317;g394a9e633d9_0_166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394a9e633d9_0_166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9d62ae3b7c_0_29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25" name="Google Shape;325;g39d62ae3b7c_0_29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g39d62ae3b7c_0_299"/>
          <p:cNvSpPr/>
          <p:nvPr/>
        </p:nvSpPr>
        <p:spPr>
          <a:xfrm>
            <a:off x="361099" y="453724"/>
            <a:ext cx="8667600" cy="17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528"/>
              <a:buFont typeface="Nunito Sans"/>
              <a:buNone/>
            </a:pPr>
            <a:r>
              <a:rPr i="0" lang="en-US" sz="5527" u="none" cap="none" strike="noStrike">
                <a:solidFill>
                  <a:srgbClr val="D1282E"/>
                </a:solidFill>
              </a:rPr>
              <a:t>Crisis vs. Incident vs. Disruption</a:t>
            </a:r>
            <a:endParaRPr i="0" sz="5527" u="none" cap="none" strike="noStrike"/>
          </a:p>
        </p:txBody>
      </p:sp>
      <p:sp>
        <p:nvSpPr>
          <p:cNvPr id="327" name="Google Shape;327;g39d62ae3b7c_0_299"/>
          <p:cNvSpPr/>
          <p:nvPr/>
        </p:nvSpPr>
        <p:spPr>
          <a:xfrm>
            <a:off x="361099" y="2923736"/>
            <a:ext cx="8667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3"/>
              <a:buFont typeface="Inter"/>
              <a:buNone/>
            </a:pPr>
            <a:r>
              <a:rPr i="0" lang="en-US" sz="1572" u="none" cap="none" strike="noStrike">
                <a:solidFill>
                  <a:srgbClr val="002060"/>
                </a:solidFill>
              </a:rPr>
              <a:t>Understanding Impact Tiers and Escalation Boundaries</a:t>
            </a:r>
            <a:endParaRPr i="0" sz="1572" u="none" cap="none" strike="noStrike"/>
          </a:p>
        </p:txBody>
      </p:sp>
      <p:sp>
        <p:nvSpPr>
          <p:cNvPr id="328" name="Google Shape;328;g39d62ae3b7c_0_299"/>
          <p:cNvSpPr/>
          <p:nvPr/>
        </p:nvSpPr>
        <p:spPr>
          <a:xfrm>
            <a:off x="361099" y="3433322"/>
            <a:ext cx="8667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8192" lvl="0" marL="308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3"/>
              <a:buChar char="•"/>
            </a:pPr>
            <a:r>
              <a:rPr i="0" lang="en-US" sz="1572" u="none" cap="none" strike="noStrike">
                <a:solidFill>
                  <a:srgbClr val="002060"/>
                </a:solidFill>
              </a:rPr>
              <a:t>Disruptions, incidents, and crises are different levels of impact, not interchangeable terms</a:t>
            </a:r>
            <a:endParaRPr i="0" sz="1572" u="none" cap="none" strike="noStrike"/>
          </a:p>
        </p:txBody>
      </p:sp>
      <p:sp>
        <p:nvSpPr>
          <p:cNvPr id="329" name="Google Shape;329;g39d62ae3b7c_0_299"/>
          <p:cNvSpPr/>
          <p:nvPr/>
        </p:nvSpPr>
        <p:spPr>
          <a:xfrm>
            <a:off x="361099" y="3752381"/>
            <a:ext cx="8667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8192" lvl="0" marL="308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3"/>
              <a:buChar char="•"/>
            </a:pPr>
            <a:r>
              <a:rPr i="0" lang="en-US" sz="1572" u="none" cap="none" strike="noStrike">
                <a:solidFill>
                  <a:srgbClr val="002060"/>
                </a:solidFill>
              </a:rPr>
              <a:t>Proper classification determines who leads, what activates, and how governance responds</a:t>
            </a:r>
            <a:endParaRPr i="0" sz="1572" u="none" cap="none" strike="noStrike"/>
          </a:p>
        </p:txBody>
      </p:sp>
      <p:sp>
        <p:nvSpPr>
          <p:cNvPr id="330" name="Google Shape;330;g39d62ae3b7c_0_299"/>
          <p:cNvSpPr/>
          <p:nvPr/>
        </p:nvSpPr>
        <p:spPr>
          <a:xfrm>
            <a:off x="361099" y="4156039"/>
            <a:ext cx="8667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8192" lvl="0" marL="308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3"/>
              <a:buChar char="•"/>
            </a:pPr>
            <a:r>
              <a:rPr i="0" lang="en-US" sz="1572" u="none" cap="none" strike="noStrike">
                <a:solidFill>
                  <a:srgbClr val="002060"/>
                </a:solidFill>
              </a:rPr>
              <a:t>Operational volume does not define severity — impact to confidence does</a:t>
            </a:r>
            <a:endParaRPr i="0" sz="1572" u="none" cap="none" strike="noStrike"/>
          </a:p>
        </p:txBody>
      </p:sp>
      <p:sp>
        <p:nvSpPr>
          <p:cNvPr id="331" name="Google Shape;331;g39d62ae3b7c_0_299"/>
          <p:cNvSpPr/>
          <p:nvPr/>
        </p:nvSpPr>
        <p:spPr>
          <a:xfrm>
            <a:off x="361099" y="4553478"/>
            <a:ext cx="8667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8192" lvl="0" marL="308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3"/>
              <a:buChar char="•"/>
            </a:pPr>
            <a:r>
              <a:rPr i="0" lang="en-US" sz="1572" u="none" cap="none" strike="noStrike">
                <a:solidFill>
                  <a:srgbClr val="002060"/>
                </a:solidFill>
              </a:rPr>
              <a:t>Misclassification leads to escalation errors and delayed stabilization</a:t>
            </a:r>
            <a:endParaRPr i="0" sz="1572" u="none" cap="none" strike="noStrike"/>
          </a:p>
        </p:txBody>
      </p:sp>
      <p:sp>
        <p:nvSpPr>
          <p:cNvPr id="332" name="Google Shape;332;g39d62ae3b7c_0_299"/>
          <p:cNvSpPr/>
          <p:nvPr/>
        </p:nvSpPr>
        <p:spPr>
          <a:xfrm>
            <a:off x="361099" y="4950917"/>
            <a:ext cx="8667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8192" lvl="0" marL="30819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73"/>
              <a:buChar char="•"/>
            </a:pPr>
            <a:r>
              <a:rPr i="0" lang="en-US" sz="1572" u="none" cap="none" strike="noStrike">
                <a:solidFill>
                  <a:srgbClr val="002060"/>
                </a:solidFill>
              </a:rPr>
              <a:t>Understanding thresholds is the foundation of disciplined response</a:t>
            </a:r>
            <a:endParaRPr i="0" sz="1572" u="none" cap="none" strike="noStrike"/>
          </a:p>
        </p:txBody>
      </p:sp>
      <p:pic>
        <p:nvPicPr>
          <p:cNvPr descr="preencoded.png" id="333" name="Google Shape;333;g39d62ae3b7c_0_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7909" y="2212018"/>
            <a:ext cx="2557564" cy="2557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d62ae3b7c_0_313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340" name="Google Shape;340;g39d62ae3b7c_0_313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What is a disruption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What is an incident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What is a crisis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Escalation thresholds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Why classification matters</a:t>
            </a:r>
            <a:endParaRPr b="0" sz="2200"/>
          </a:p>
        </p:txBody>
      </p:sp>
      <p:sp>
        <p:nvSpPr>
          <p:cNvPr id="341" name="Google Shape;341;g39d62ae3b7c_0_31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42" name="Google Shape;342;g39d62ae3b7c_0_31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g39d62ae3b7c_0_313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Separate low-level noise from true operational impact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when leadership is required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crisis as a governance decision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Improve escalation discipline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Strengthen organizational maturity</a:t>
            </a:r>
            <a:endParaRPr b="0" sz="2200"/>
          </a:p>
        </p:txBody>
      </p:sp>
      <p:sp>
        <p:nvSpPr>
          <p:cNvPr id="344" name="Google Shape;344;g39d62ae3b7c_0_313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d62ae3b7c_0_32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51" name="Google Shape;351;g39d62ae3b7c_0_32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g39d62ae3b7c_0_323"/>
          <p:cNvSpPr/>
          <p:nvPr/>
        </p:nvSpPr>
        <p:spPr>
          <a:xfrm>
            <a:off x="330199" y="869600"/>
            <a:ext cx="5010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32"/>
              <a:buFont typeface="Nunito Sans"/>
              <a:buNone/>
            </a:pPr>
            <a:r>
              <a:rPr i="0" lang="en-US" sz="3932" u="none" cap="none" strike="noStrike">
                <a:solidFill>
                  <a:srgbClr val="D1282E"/>
                </a:solidFill>
              </a:rPr>
              <a:t>What is a Disruption?</a:t>
            </a:r>
            <a:endParaRPr i="0" sz="3932" u="none" cap="none" strike="noStrike"/>
          </a:p>
        </p:txBody>
      </p:sp>
      <p:sp>
        <p:nvSpPr>
          <p:cNvPr id="353" name="Google Shape;353;g39d62ae3b7c_0_323"/>
          <p:cNvSpPr/>
          <p:nvPr/>
        </p:nvSpPr>
        <p:spPr>
          <a:xfrm>
            <a:off x="330199" y="1996890"/>
            <a:ext cx="25053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944"/>
              <a:buFont typeface="Nunito Sans"/>
              <a:buNone/>
            </a:pPr>
            <a:r>
              <a:rPr i="0" lang="en-US" sz="1943" u="none" cap="none" strike="noStrike">
                <a:solidFill>
                  <a:srgbClr val="D1282E"/>
                </a:solidFill>
              </a:rPr>
              <a:t>Definition &amp; Nature</a:t>
            </a:r>
            <a:endParaRPr i="0" sz="1943" u="none" cap="none" strike="noStrike"/>
          </a:p>
        </p:txBody>
      </p:sp>
      <p:sp>
        <p:nvSpPr>
          <p:cNvPr id="354" name="Google Shape;354;g39d62ae3b7c_0_323"/>
          <p:cNvSpPr/>
          <p:nvPr/>
        </p:nvSpPr>
        <p:spPr>
          <a:xfrm>
            <a:off x="330199" y="2510404"/>
            <a:ext cx="55179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994" lvl="0" marL="30299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Char char="•"/>
            </a:pPr>
            <a:r>
              <a:rPr i="0" lang="en-US" sz="1546" u="none" cap="none" strike="noStrike">
                <a:solidFill>
                  <a:srgbClr val="002060"/>
                </a:solidFill>
              </a:rPr>
              <a:t>A disruption is a minor disturbance that interrupts normal flow</a:t>
            </a:r>
            <a:endParaRPr i="0" sz="1546" u="none" cap="none" strike="noStrike"/>
          </a:p>
        </p:txBody>
      </p:sp>
      <p:sp>
        <p:nvSpPr>
          <p:cNvPr id="355" name="Google Shape;355;g39d62ae3b7c_0_323"/>
          <p:cNvSpPr/>
          <p:nvPr/>
        </p:nvSpPr>
        <p:spPr>
          <a:xfrm>
            <a:off x="330199" y="3221811"/>
            <a:ext cx="55179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994" lvl="0" marL="30299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Char char="•"/>
            </a:pPr>
            <a:r>
              <a:rPr i="0" lang="en-US" sz="1546" u="none" cap="none" strike="noStrike">
                <a:solidFill>
                  <a:srgbClr val="002060"/>
                </a:solidFill>
              </a:rPr>
              <a:t>It is usually absorbed by frontline or routine operational teams</a:t>
            </a:r>
            <a:endParaRPr i="0" sz="1546" u="none" cap="none" strike="noStrike"/>
          </a:p>
        </p:txBody>
      </p:sp>
      <p:sp>
        <p:nvSpPr>
          <p:cNvPr id="356" name="Google Shape;356;g39d62ae3b7c_0_323"/>
          <p:cNvSpPr/>
          <p:nvPr/>
        </p:nvSpPr>
        <p:spPr>
          <a:xfrm>
            <a:off x="330199" y="3933219"/>
            <a:ext cx="5517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994" lvl="0" marL="30299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Char char="•"/>
            </a:pPr>
            <a:r>
              <a:rPr i="0" lang="en-US" sz="1546" u="none" cap="none" strike="noStrike">
                <a:solidFill>
                  <a:srgbClr val="002060"/>
                </a:solidFill>
              </a:rPr>
              <a:t>A workaround is typically available without escalation</a:t>
            </a:r>
            <a:endParaRPr i="0" sz="1546" u="none" cap="none" strike="noStrike"/>
          </a:p>
        </p:txBody>
      </p:sp>
      <p:sp>
        <p:nvSpPr>
          <p:cNvPr id="357" name="Google Shape;357;g39d62ae3b7c_0_323"/>
          <p:cNvSpPr/>
          <p:nvPr/>
        </p:nvSpPr>
        <p:spPr>
          <a:xfrm>
            <a:off x="330199" y="4323956"/>
            <a:ext cx="5517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994" lvl="0" marL="30299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Char char="•"/>
            </a:pPr>
            <a:r>
              <a:rPr i="0" lang="en-US" sz="1546" u="none" cap="none" strike="noStrike">
                <a:solidFill>
                  <a:srgbClr val="002060"/>
                </a:solidFill>
              </a:rPr>
              <a:t>Impact is localized rather than systemic</a:t>
            </a:r>
            <a:endParaRPr i="0" sz="1546" u="none" cap="none" strike="noStrike"/>
          </a:p>
        </p:txBody>
      </p:sp>
      <p:sp>
        <p:nvSpPr>
          <p:cNvPr id="358" name="Google Shape;358;g39d62ae3b7c_0_323"/>
          <p:cNvSpPr/>
          <p:nvPr/>
        </p:nvSpPr>
        <p:spPr>
          <a:xfrm>
            <a:off x="330199" y="4714694"/>
            <a:ext cx="5517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994" lvl="0" marL="30299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Char char="•"/>
            </a:pPr>
            <a:r>
              <a:rPr i="0" lang="en-US" sz="1546" u="none" cap="none" strike="noStrike">
                <a:solidFill>
                  <a:srgbClr val="002060"/>
                </a:solidFill>
              </a:rPr>
              <a:t>Time sensitivity is low and response is reversible</a:t>
            </a:r>
            <a:endParaRPr i="0" sz="1546" u="none" cap="none" strike="noStrike"/>
          </a:p>
        </p:txBody>
      </p:sp>
      <p:sp>
        <p:nvSpPr>
          <p:cNvPr id="359" name="Google Shape;359;g39d62ae3b7c_0_323"/>
          <p:cNvSpPr/>
          <p:nvPr/>
        </p:nvSpPr>
        <p:spPr>
          <a:xfrm>
            <a:off x="6343900" y="1996890"/>
            <a:ext cx="3133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944"/>
              <a:buFont typeface="Nunito Sans"/>
              <a:buNone/>
            </a:pPr>
            <a:r>
              <a:rPr i="0" lang="en-US" sz="1943" u="none" cap="none" strike="noStrike">
                <a:solidFill>
                  <a:srgbClr val="D1282E"/>
                </a:solidFill>
              </a:rPr>
              <a:t>Implications &amp; Management</a:t>
            </a:r>
            <a:endParaRPr i="0" sz="1943" u="none" cap="none" strike="noStrike"/>
          </a:p>
        </p:txBody>
      </p:sp>
      <p:sp>
        <p:nvSpPr>
          <p:cNvPr id="360" name="Google Shape;360;g39d62ae3b7c_0_323"/>
          <p:cNvSpPr/>
          <p:nvPr/>
        </p:nvSpPr>
        <p:spPr>
          <a:xfrm>
            <a:off x="6343900" y="2510404"/>
            <a:ext cx="5517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994" lvl="0" marL="30299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Char char="•"/>
            </a:pPr>
            <a:r>
              <a:rPr i="0" lang="en-US" sz="1546" u="none" cap="none" strike="noStrike">
                <a:solidFill>
                  <a:srgbClr val="002060"/>
                </a:solidFill>
              </a:rPr>
              <a:t>Logged and handled as routine operational noise</a:t>
            </a:r>
            <a:endParaRPr i="0" sz="1546" u="none" cap="none" strike="noStrike"/>
          </a:p>
        </p:txBody>
      </p:sp>
      <p:sp>
        <p:nvSpPr>
          <p:cNvPr id="361" name="Google Shape;361;g39d62ae3b7c_0_323"/>
          <p:cNvSpPr/>
          <p:nvPr/>
        </p:nvSpPr>
        <p:spPr>
          <a:xfrm>
            <a:off x="6343900" y="2901141"/>
            <a:ext cx="5517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994" lvl="0" marL="30299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Char char="•"/>
            </a:pPr>
            <a:r>
              <a:rPr i="0" lang="en-US" sz="1546" u="none" cap="none" strike="noStrike">
                <a:solidFill>
                  <a:srgbClr val="002060"/>
                </a:solidFill>
              </a:rPr>
              <a:t>No structural or governance visibility required</a:t>
            </a:r>
            <a:endParaRPr i="0" sz="1546" u="none" cap="none" strike="noStrike"/>
          </a:p>
        </p:txBody>
      </p:sp>
      <p:sp>
        <p:nvSpPr>
          <p:cNvPr id="362" name="Google Shape;362;g39d62ae3b7c_0_323"/>
          <p:cNvSpPr/>
          <p:nvPr/>
        </p:nvSpPr>
        <p:spPr>
          <a:xfrm>
            <a:off x="6343900" y="3291879"/>
            <a:ext cx="5517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994" lvl="0" marL="30299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Char char="•"/>
            </a:pPr>
            <a:r>
              <a:rPr i="0" lang="en-US" sz="1546" u="none" cap="none" strike="noStrike">
                <a:solidFill>
                  <a:srgbClr val="002060"/>
                </a:solidFill>
              </a:rPr>
              <a:t>Recovery is handled through standard procedures</a:t>
            </a:r>
            <a:endParaRPr i="0" sz="1546" u="none" cap="none" strike="noStrike"/>
          </a:p>
        </p:txBody>
      </p:sp>
      <p:sp>
        <p:nvSpPr>
          <p:cNvPr id="363" name="Google Shape;363;g39d62ae3b7c_0_323"/>
          <p:cNvSpPr/>
          <p:nvPr/>
        </p:nvSpPr>
        <p:spPr>
          <a:xfrm>
            <a:off x="6343900" y="3682616"/>
            <a:ext cx="5517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994" lvl="0" marL="30299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Char char="•"/>
            </a:pPr>
            <a:r>
              <a:rPr i="0" lang="en-US" sz="1546" u="none" cap="none" strike="noStrike">
                <a:solidFill>
                  <a:srgbClr val="002060"/>
                </a:solidFill>
              </a:rPr>
              <a:t>Does not activate coordination structures</a:t>
            </a:r>
            <a:endParaRPr i="0" sz="1546" u="none" cap="none" strike="noStrike"/>
          </a:p>
        </p:txBody>
      </p:sp>
      <p:sp>
        <p:nvSpPr>
          <p:cNvPr id="364" name="Google Shape;364;g39d62ae3b7c_0_323"/>
          <p:cNvSpPr/>
          <p:nvPr/>
        </p:nvSpPr>
        <p:spPr>
          <a:xfrm>
            <a:off x="6343900" y="4073354"/>
            <a:ext cx="5517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2994" lvl="0" marL="30299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Char char="•"/>
            </a:pPr>
            <a:r>
              <a:rPr i="0" lang="en-US" sz="1546" u="none" cap="none" strike="noStrike">
                <a:solidFill>
                  <a:srgbClr val="002060"/>
                </a:solidFill>
              </a:rPr>
              <a:t>Serves as early signal monitoring before escalation</a:t>
            </a:r>
            <a:endParaRPr i="0" sz="1546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9d62ae3b7c_0_34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71" name="Google Shape;371;g39d62ae3b7c_0_34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" name="Google Shape;372;g39d62ae3b7c_0_342"/>
          <p:cNvSpPr/>
          <p:nvPr/>
        </p:nvSpPr>
        <p:spPr>
          <a:xfrm>
            <a:off x="234990" y="63555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Disruption Examples</a:t>
            </a:r>
            <a:endParaRPr i="0" sz="4450" u="none" cap="none" strike="noStrike"/>
          </a:p>
        </p:txBody>
      </p:sp>
      <p:sp>
        <p:nvSpPr>
          <p:cNvPr id="373" name="Google Shape;373;g39d62ae3b7c_0_342"/>
          <p:cNvSpPr/>
          <p:nvPr/>
        </p:nvSpPr>
        <p:spPr>
          <a:xfrm>
            <a:off x="234990" y="15711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Temporary slowdown with little user impact</a:t>
            </a:r>
            <a:endParaRPr i="0" sz="1750" u="none" cap="none" strike="noStrike"/>
          </a:p>
        </p:txBody>
      </p:sp>
      <p:sp>
        <p:nvSpPr>
          <p:cNvPr id="374" name="Google Shape;374;g39d62ae3b7c_0_342"/>
          <p:cNvSpPr/>
          <p:nvPr/>
        </p:nvSpPr>
        <p:spPr>
          <a:xfrm>
            <a:off x="234990" y="20133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Minor service glitch corrected quickly</a:t>
            </a:r>
            <a:endParaRPr i="0" sz="1750" u="none" cap="none" strike="noStrike"/>
          </a:p>
        </p:txBody>
      </p:sp>
      <p:sp>
        <p:nvSpPr>
          <p:cNvPr id="375" name="Google Shape;375;g39d62ae3b7c_0_342"/>
          <p:cNvSpPr/>
          <p:nvPr/>
        </p:nvSpPr>
        <p:spPr>
          <a:xfrm>
            <a:off x="234990" y="24555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Local device/network fault</a:t>
            </a:r>
            <a:endParaRPr i="0" sz="1750" u="none" cap="none" strike="noStrike"/>
          </a:p>
        </p:txBody>
      </p:sp>
      <p:sp>
        <p:nvSpPr>
          <p:cNvPr id="376" name="Google Shape;376;g39d62ae3b7c_0_342"/>
          <p:cNvSpPr/>
          <p:nvPr/>
        </p:nvSpPr>
        <p:spPr>
          <a:xfrm>
            <a:off x="234990" y="28977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Short-lived degradation with workaround</a:t>
            </a:r>
            <a:endParaRPr i="0" sz="1750" u="none" cap="none" strike="noStrike"/>
          </a:p>
        </p:txBody>
      </p:sp>
      <p:sp>
        <p:nvSpPr>
          <p:cNvPr id="377" name="Google Shape;377;g39d62ae3b7c_0_342"/>
          <p:cNvSpPr/>
          <p:nvPr/>
        </p:nvSpPr>
        <p:spPr>
          <a:xfrm>
            <a:off x="234990" y="33399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executive awareness needed</a:t>
            </a:r>
            <a:endParaRPr i="0" sz="1750" u="none" cap="none" strike="noStrike"/>
          </a:p>
        </p:txBody>
      </p:sp>
      <p:pic>
        <p:nvPicPr>
          <p:cNvPr descr="preencoded.png" id="378" name="Google Shape;378;g39d62ae3b7c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0228" y="1331657"/>
            <a:ext cx="4194674" cy="419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9d62ae3b7c_0_35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85" name="Google Shape;385;g39d62ae3b7c_0_35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g39d62ae3b7c_0_355"/>
          <p:cNvSpPr/>
          <p:nvPr/>
        </p:nvSpPr>
        <p:spPr>
          <a:xfrm>
            <a:off x="273250" y="573725"/>
            <a:ext cx="5229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104"/>
              <a:buFont typeface="Nunito Sans"/>
              <a:buNone/>
            </a:pPr>
            <a:r>
              <a:rPr i="0" lang="en-US" sz="4103" u="none" cap="none" strike="noStrike">
                <a:solidFill>
                  <a:srgbClr val="D1282E"/>
                </a:solidFill>
              </a:rPr>
              <a:t>What is an Incident?</a:t>
            </a:r>
            <a:endParaRPr i="0" sz="4103" u="none" cap="none" strike="noStrike"/>
          </a:p>
        </p:txBody>
      </p:sp>
      <p:sp>
        <p:nvSpPr>
          <p:cNvPr id="387" name="Google Shape;387;g39d62ae3b7c_0_355"/>
          <p:cNvSpPr/>
          <p:nvPr/>
        </p:nvSpPr>
        <p:spPr>
          <a:xfrm>
            <a:off x="273250" y="1750146"/>
            <a:ext cx="2614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029"/>
              <a:buFont typeface="Nunito Sans"/>
              <a:buNone/>
            </a:pPr>
            <a:r>
              <a:rPr i="0" lang="en-US" sz="2028" u="none" cap="none" strike="noStrike">
                <a:solidFill>
                  <a:srgbClr val="D1282E"/>
                </a:solidFill>
              </a:rPr>
              <a:t>Definition &amp; Drivers</a:t>
            </a:r>
            <a:endParaRPr i="0" sz="2028" u="none" cap="none" strike="noStrike"/>
          </a:p>
        </p:txBody>
      </p:sp>
      <p:sp>
        <p:nvSpPr>
          <p:cNvPr id="388" name="Google Shape;388;g39d62ae3b7c_0_355"/>
          <p:cNvSpPr/>
          <p:nvPr/>
        </p:nvSpPr>
        <p:spPr>
          <a:xfrm>
            <a:off x="273250" y="2286040"/>
            <a:ext cx="575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200" lvl="0" marL="316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4"/>
              <a:buChar char="•"/>
            </a:pPr>
            <a:r>
              <a:rPr i="0" lang="en-US" sz="1613" u="none" cap="none" strike="noStrike">
                <a:solidFill>
                  <a:srgbClr val="002060"/>
                </a:solidFill>
              </a:rPr>
              <a:t>An incident causes measurable operational impact</a:t>
            </a:r>
            <a:endParaRPr i="0" sz="1613" u="none" cap="none" strike="noStrike"/>
          </a:p>
        </p:txBody>
      </p:sp>
      <p:sp>
        <p:nvSpPr>
          <p:cNvPr id="389" name="Google Shape;389;g39d62ae3b7c_0_355"/>
          <p:cNvSpPr/>
          <p:nvPr/>
        </p:nvSpPr>
        <p:spPr>
          <a:xfrm>
            <a:off x="273250" y="2693807"/>
            <a:ext cx="575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200" lvl="0" marL="316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4"/>
              <a:buChar char="•"/>
            </a:pPr>
            <a:r>
              <a:rPr i="0" lang="en-US" sz="1613" u="none" cap="none" strike="noStrike">
                <a:solidFill>
                  <a:srgbClr val="002060"/>
                </a:solidFill>
              </a:rPr>
              <a:t>Requires structured coordination beyond local teams</a:t>
            </a:r>
            <a:endParaRPr i="0" sz="1613" u="none" cap="none" strike="noStrike"/>
          </a:p>
        </p:txBody>
      </p:sp>
      <p:sp>
        <p:nvSpPr>
          <p:cNvPr id="390" name="Google Shape;390;g39d62ae3b7c_0_355"/>
          <p:cNvSpPr/>
          <p:nvPr/>
        </p:nvSpPr>
        <p:spPr>
          <a:xfrm>
            <a:off x="273250" y="3101574"/>
            <a:ext cx="575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200" lvl="0" marL="316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4"/>
              <a:buChar char="•"/>
            </a:pPr>
            <a:r>
              <a:rPr i="0" lang="en-US" sz="1613" u="none" cap="none" strike="noStrike">
                <a:solidFill>
                  <a:srgbClr val="002060"/>
                </a:solidFill>
              </a:rPr>
              <a:t>May affect customer experience or service levels</a:t>
            </a:r>
            <a:endParaRPr i="0" sz="1613" u="none" cap="none" strike="noStrike"/>
          </a:p>
        </p:txBody>
      </p:sp>
      <p:sp>
        <p:nvSpPr>
          <p:cNvPr id="391" name="Google Shape;391;g39d62ae3b7c_0_355"/>
          <p:cNvSpPr/>
          <p:nvPr/>
        </p:nvSpPr>
        <p:spPr>
          <a:xfrm>
            <a:off x="273250" y="3509342"/>
            <a:ext cx="575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200" lvl="0" marL="316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4"/>
              <a:buChar char="•"/>
            </a:pPr>
            <a:r>
              <a:rPr i="0" lang="en-US" sz="1613" u="none" cap="none" strike="noStrike">
                <a:solidFill>
                  <a:srgbClr val="002060"/>
                </a:solidFill>
              </a:rPr>
              <a:t>Workarounds may exist but require managed effort</a:t>
            </a:r>
            <a:endParaRPr i="0" sz="1613" u="none" cap="none" strike="noStrike"/>
          </a:p>
        </p:txBody>
      </p:sp>
      <p:sp>
        <p:nvSpPr>
          <p:cNvPr id="392" name="Google Shape;392;g39d62ae3b7c_0_355"/>
          <p:cNvSpPr/>
          <p:nvPr/>
        </p:nvSpPr>
        <p:spPr>
          <a:xfrm>
            <a:off x="273250" y="3917109"/>
            <a:ext cx="575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200" lvl="0" marL="316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4"/>
              <a:buChar char="•"/>
            </a:pPr>
            <a:r>
              <a:rPr i="0" lang="en-US" sz="1613" u="none" cap="none" strike="noStrike">
                <a:solidFill>
                  <a:srgbClr val="002060"/>
                </a:solidFill>
              </a:rPr>
              <a:t>Time matters more and escalation thresholds apply</a:t>
            </a:r>
            <a:endParaRPr i="0" sz="1613" u="none" cap="none" strike="noStrike"/>
          </a:p>
        </p:txBody>
      </p:sp>
      <p:sp>
        <p:nvSpPr>
          <p:cNvPr id="393" name="Google Shape;393;g39d62ae3b7c_0_355"/>
          <p:cNvSpPr/>
          <p:nvPr/>
        </p:nvSpPr>
        <p:spPr>
          <a:xfrm>
            <a:off x="6549065" y="1750146"/>
            <a:ext cx="28734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029"/>
              <a:buFont typeface="Nunito Sans"/>
              <a:buNone/>
            </a:pPr>
            <a:r>
              <a:rPr i="0" lang="en-US" sz="2028" u="none" cap="none" strike="noStrike">
                <a:solidFill>
                  <a:srgbClr val="D1282E"/>
                </a:solidFill>
              </a:rPr>
              <a:t>Implications &amp; Response</a:t>
            </a:r>
            <a:endParaRPr i="0" sz="2028" u="none" cap="none" strike="noStrike"/>
          </a:p>
        </p:txBody>
      </p:sp>
      <p:sp>
        <p:nvSpPr>
          <p:cNvPr id="394" name="Google Shape;394;g39d62ae3b7c_0_355"/>
          <p:cNvSpPr/>
          <p:nvPr/>
        </p:nvSpPr>
        <p:spPr>
          <a:xfrm>
            <a:off x="6549065" y="2286040"/>
            <a:ext cx="575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200" lvl="0" marL="316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4"/>
              <a:buChar char="•"/>
            </a:pPr>
            <a:r>
              <a:rPr i="0" lang="en-US" sz="1613" u="none" cap="none" strike="noStrike">
                <a:solidFill>
                  <a:srgbClr val="002060"/>
                </a:solidFill>
              </a:rPr>
              <a:t>Ownership shifts to incident response leadership</a:t>
            </a:r>
            <a:endParaRPr i="0" sz="1613" u="none" cap="none" strike="noStrike"/>
          </a:p>
        </p:txBody>
      </p:sp>
      <p:sp>
        <p:nvSpPr>
          <p:cNvPr id="395" name="Google Shape;395;g39d62ae3b7c_0_355"/>
          <p:cNvSpPr/>
          <p:nvPr/>
        </p:nvSpPr>
        <p:spPr>
          <a:xfrm>
            <a:off x="6549065" y="2693807"/>
            <a:ext cx="575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200" lvl="0" marL="316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4"/>
              <a:buChar char="•"/>
            </a:pPr>
            <a:r>
              <a:rPr i="0" lang="en-US" sz="1613" u="none" cap="none" strike="noStrike">
                <a:solidFill>
                  <a:srgbClr val="002060"/>
                </a:solidFill>
              </a:rPr>
              <a:t>Priorities are actively managed and documented</a:t>
            </a:r>
            <a:endParaRPr i="0" sz="1613" u="none" cap="none" strike="noStrike"/>
          </a:p>
        </p:txBody>
      </p:sp>
      <p:sp>
        <p:nvSpPr>
          <p:cNvPr id="396" name="Google Shape;396;g39d62ae3b7c_0_355"/>
          <p:cNvSpPr/>
          <p:nvPr/>
        </p:nvSpPr>
        <p:spPr>
          <a:xfrm>
            <a:off x="6549065" y="3101574"/>
            <a:ext cx="57585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200" lvl="0" marL="316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4"/>
              <a:buChar char="•"/>
            </a:pPr>
            <a:r>
              <a:rPr i="0" lang="en-US" sz="1613" u="none" cap="none" strike="noStrike">
                <a:solidFill>
                  <a:srgbClr val="002060"/>
                </a:solidFill>
              </a:rPr>
              <a:t>Impact communication becomes relevant</a:t>
            </a:r>
            <a:endParaRPr i="0" sz="1613" u="none" cap="none" strike="noStrike"/>
          </a:p>
        </p:txBody>
      </p:sp>
      <p:sp>
        <p:nvSpPr>
          <p:cNvPr id="397" name="Google Shape;397;g39d62ae3b7c_0_355"/>
          <p:cNvSpPr/>
          <p:nvPr/>
        </p:nvSpPr>
        <p:spPr>
          <a:xfrm>
            <a:off x="6549065" y="3509342"/>
            <a:ext cx="57585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200" lvl="0" marL="316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4"/>
              <a:buChar char="•"/>
            </a:pPr>
            <a:r>
              <a:rPr i="0" lang="en-US" sz="1613" u="none" cap="none" strike="noStrike">
                <a:solidFill>
                  <a:srgbClr val="002060"/>
                </a:solidFill>
              </a:rPr>
              <a:t>Restoration is the goal, not long-term governance action</a:t>
            </a:r>
            <a:endParaRPr i="0" sz="1613" u="none" cap="none" strike="noStrike"/>
          </a:p>
        </p:txBody>
      </p:sp>
      <p:sp>
        <p:nvSpPr>
          <p:cNvPr id="398" name="Google Shape;398;g39d62ae3b7c_0_355"/>
          <p:cNvSpPr/>
          <p:nvPr/>
        </p:nvSpPr>
        <p:spPr>
          <a:xfrm>
            <a:off x="6549065" y="4251755"/>
            <a:ext cx="57585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6200" lvl="0" marL="316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4"/>
              <a:buChar char="•"/>
            </a:pPr>
            <a:r>
              <a:rPr i="0" lang="en-US" sz="1613" u="none" cap="none" strike="noStrike">
                <a:solidFill>
                  <a:srgbClr val="002060"/>
                </a:solidFill>
              </a:rPr>
              <a:t>If degradation accelerates, it can escalate to crisis review</a:t>
            </a:r>
            <a:endParaRPr i="0" sz="1613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9d62ae3b7c_0_37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05" name="Google Shape;405;g39d62ae3b7c_0_37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06" name="Google Shape;406;g39d62ae3b7c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90" y="1451292"/>
            <a:ext cx="2845595" cy="284559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9d62ae3b7c_0_374"/>
          <p:cNvSpPr/>
          <p:nvPr/>
        </p:nvSpPr>
        <p:spPr>
          <a:xfrm>
            <a:off x="4175006" y="142295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Incident Examples</a:t>
            </a:r>
            <a:endParaRPr i="0" sz="4450" u="none" cap="none" strike="noStrike"/>
          </a:p>
        </p:txBody>
      </p:sp>
      <p:sp>
        <p:nvSpPr>
          <p:cNvPr id="408" name="Google Shape;408;g39d62ae3b7c_0_374"/>
          <p:cNvSpPr/>
          <p:nvPr/>
        </p:nvSpPr>
        <p:spPr>
          <a:xfrm>
            <a:off x="4175006" y="23585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Service slowdown affecting multiple users</a:t>
            </a:r>
            <a:endParaRPr i="0" sz="1750" u="none" cap="none" strike="noStrike"/>
          </a:p>
        </p:txBody>
      </p:sp>
      <p:sp>
        <p:nvSpPr>
          <p:cNvPr id="409" name="Google Shape;409;g39d62ae3b7c_0_374"/>
          <p:cNvSpPr/>
          <p:nvPr/>
        </p:nvSpPr>
        <p:spPr>
          <a:xfrm>
            <a:off x="4175006" y="28007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Outage tied to a production component</a:t>
            </a:r>
            <a:endParaRPr i="0" sz="1750" u="none" cap="none" strike="noStrike"/>
          </a:p>
        </p:txBody>
      </p:sp>
      <p:sp>
        <p:nvSpPr>
          <p:cNvPr id="410" name="Google Shape;410;g39d62ae3b7c_0_374"/>
          <p:cNvSpPr/>
          <p:nvPr/>
        </p:nvSpPr>
        <p:spPr>
          <a:xfrm>
            <a:off x="4175006" y="32429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Containment or failover required</a:t>
            </a:r>
            <a:endParaRPr i="0" sz="1750" u="none" cap="none" strike="noStrike"/>
          </a:p>
        </p:txBody>
      </p:sp>
      <p:sp>
        <p:nvSpPr>
          <p:cNvPr id="411" name="Google Shape;411;g39d62ae3b7c_0_374"/>
          <p:cNvSpPr/>
          <p:nvPr/>
        </p:nvSpPr>
        <p:spPr>
          <a:xfrm>
            <a:off x="4175006" y="36851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SLA impact potential</a:t>
            </a:r>
            <a:endParaRPr i="0" sz="1750" u="none" cap="none" strike="noStrike"/>
          </a:p>
        </p:txBody>
      </p:sp>
      <p:sp>
        <p:nvSpPr>
          <p:cNvPr id="412" name="Google Shape;412;g39d62ae3b7c_0_374"/>
          <p:cNvSpPr/>
          <p:nvPr/>
        </p:nvSpPr>
        <p:spPr>
          <a:xfrm>
            <a:off x="4175006" y="41273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Elevated visibility within operations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9d62ae3b7c_0_38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19" name="Google Shape;419;g39d62ae3b7c_0_38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g39d62ae3b7c_0_387"/>
          <p:cNvSpPr/>
          <p:nvPr/>
        </p:nvSpPr>
        <p:spPr>
          <a:xfrm>
            <a:off x="527090" y="147375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Escalation Boundary</a:t>
            </a:r>
            <a:endParaRPr i="0" sz="4450" u="none" cap="none" strike="noStrike"/>
          </a:p>
        </p:txBody>
      </p:sp>
      <p:sp>
        <p:nvSpPr>
          <p:cNvPr id="421" name="Google Shape;421;g39d62ae3b7c_0_387"/>
          <p:cNvSpPr/>
          <p:nvPr/>
        </p:nvSpPr>
        <p:spPr>
          <a:xfrm>
            <a:off x="527090" y="24093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line between incident and crisis is governance impact</a:t>
            </a:r>
            <a:endParaRPr i="0" sz="1750" u="none" cap="none" strike="noStrike"/>
          </a:p>
        </p:txBody>
      </p:sp>
      <p:sp>
        <p:nvSpPr>
          <p:cNvPr id="422" name="Google Shape;422;g39d62ae3b7c_0_387"/>
          <p:cNvSpPr/>
          <p:nvPr/>
        </p:nvSpPr>
        <p:spPr>
          <a:xfrm>
            <a:off x="527090" y="28515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Operational recovery is still possible during an incident</a:t>
            </a:r>
            <a:endParaRPr i="0" sz="1750" u="none" cap="none" strike="noStrike"/>
          </a:p>
        </p:txBody>
      </p:sp>
      <p:sp>
        <p:nvSpPr>
          <p:cNvPr id="423" name="Google Shape;423;g39d62ae3b7c_0_387"/>
          <p:cNvSpPr/>
          <p:nvPr/>
        </p:nvSpPr>
        <p:spPr>
          <a:xfrm>
            <a:off x="527090" y="32937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begins when legitimacy or confidence is threatened</a:t>
            </a:r>
            <a:endParaRPr i="0" sz="1750" u="none" cap="none" strike="noStrike"/>
          </a:p>
        </p:txBody>
      </p:sp>
      <p:sp>
        <p:nvSpPr>
          <p:cNvPr id="424" name="Google Shape;424;g39d62ae3b7c_0_387"/>
          <p:cNvSpPr/>
          <p:nvPr/>
        </p:nvSpPr>
        <p:spPr>
          <a:xfrm>
            <a:off x="527090" y="37359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Scale alone does not define crisis severity</a:t>
            </a:r>
            <a:endParaRPr i="0" sz="1750" u="none" cap="none" strike="noStrike"/>
          </a:p>
        </p:txBody>
      </p:sp>
      <p:sp>
        <p:nvSpPr>
          <p:cNvPr id="425" name="Google Shape;425;g39d62ae3b7c_0_387"/>
          <p:cNvSpPr/>
          <p:nvPr/>
        </p:nvSpPr>
        <p:spPr>
          <a:xfrm>
            <a:off x="527090" y="41781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activation marks the shift</a:t>
            </a:r>
            <a:endParaRPr i="0" sz="1750" u="none" cap="none" strike="noStrike"/>
          </a:p>
        </p:txBody>
      </p:sp>
      <p:pic>
        <p:nvPicPr>
          <p:cNvPr descr="preencoded.png" id="426" name="Google Shape;426;g39d62ae3b7c_0_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1128" y="1901155"/>
            <a:ext cx="3932449" cy="3932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9d62ae3b7c_0_40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33" name="Google Shape;433;g39d62ae3b7c_0_40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g39d62ae3b7c_0_400"/>
          <p:cNvSpPr/>
          <p:nvPr/>
        </p:nvSpPr>
        <p:spPr>
          <a:xfrm>
            <a:off x="142262" y="1104050"/>
            <a:ext cx="51738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60"/>
              <a:buFont typeface="Nunito Sans"/>
              <a:buNone/>
            </a:pPr>
            <a:r>
              <a:rPr i="0" lang="en-US" sz="4060" u="none" cap="none" strike="noStrike">
                <a:solidFill>
                  <a:srgbClr val="D1282E"/>
                </a:solidFill>
              </a:rPr>
              <a:t>What is a Crisis?</a:t>
            </a:r>
            <a:endParaRPr i="0" sz="4060" u="none" cap="none" strike="noStrike"/>
          </a:p>
        </p:txBody>
      </p:sp>
      <p:sp>
        <p:nvSpPr>
          <p:cNvPr id="435" name="Google Shape;435;g39d62ae3b7c_0_400"/>
          <p:cNvSpPr/>
          <p:nvPr/>
        </p:nvSpPr>
        <p:spPr>
          <a:xfrm>
            <a:off x="281962" y="2242079"/>
            <a:ext cx="25869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007"/>
              <a:buFont typeface="Nunito Sans"/>
              <a:buNone/>
            </a:pPr>
            <a:r>
              <a:rPr i="0" lang="en-US" sz="2007" u="none" cap="none" strike="noStrike">
                <a:solidFill>
                  <a:srgbClr val="D1282E"/>
                </a:solidFill>
              </a:rPr>
              <a:t>Definition &amp; Triggers</a:t>
            </a:r>
            <a:endParaRPr i="0" sz="2007" u="none" cap="none" strike="noStrike"/>
          </a:p>
        </p:txBody>
      </p:sp>
      <p:sp>
        <p:nvSpPr>
          <p:cNvPr id="436" name="Google Shape;436;g39d62ae3b7c_0_400"/>
          <p:cNvSpPr/>
          <p:nvPr/>
        </p:nvSpPr>
        <p:spPr>
          <a:xfrm>
            <a:off x="281962" y="2772318"/>
            <a:ext cx="5697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2863" lvl="0" marL="31286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7"/>
              <a:buChar char="•"/>
            </a:pPr>
            <a:r>
              <a:rPr i="0" lang="en-US" sz="1596" u="none" cap="none" strike="noStrike">
                <a:solidFill>
                  <a:srgbClr val="002060"/>
                </a:solidFill>
              </a:rPr>
              <a:t>A crisis threatens confidence, legitimacy, or governance</a:t>
            </a:r>
            <a:endParaRPr i="0" sz="1596" u="none" cap="none" strike="noStrike"/>
          </a:p>
        </p:txBody>
      </p:sp>
      <p:sp>
        <p:nvSpPr>
          <p:cNvPr id="437" name="Google Shape;437;g39d62ae3b7c_0_400"/>
          <p:cNvSpPr/>
          <p:nvPr/>
        </p:nvSpPr>
        <p:spPr>
          <a:xfrm>
            <a:off x="281962" y="3205695"/>
            <a:ext cx="56979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2863" lvl="0" marL="31286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7"/>
              <a:buChar char="•"/>
            </a:pPr>
            <a:r>
              <a:rPr i="0" lang="en-US" sz="1596" u="none" cap="none" strike="noStrike">
                <a:solidFill>
                  <a:srgbClr val="002060"/>
                </a:solidFill>
              </a:rPr>
              <a:t>Requires executive visibility and leadership authority</a:t>
            </a:r>
            <a:endParaRPr i="0" sz="1596" u="none" cap="none" strike="noStrike"/>
          </a:p>
        </p:txBody>
      </p:sp>
      <p:sp>
        <p:nvSpPr>
          <p:cNvPr id="438" name="Google Shape;438;g39d62ae3b7c_0_400"/>
          <p:cNvSpPr/>
          <p:nvPr/>
        </p:nvSpPr>
        <p:spPr>
          <a:xfrm>
            <a:off x="281962" y="3609159"/>
            <a:ext cx="56979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2863" lvl="0" marL="31286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7"/>
              <a:buChar char="•"/>
            </a:pPr>
            <a:r>
              <a:rPr i="0" lang="en-US" sz="1596" u="none" cap="none" strike="noStrike">
                <a:solidFill>
                  <a:srgbClr val="002060"/>
                </a:solidFill>
              </a:rPr>
              <a:t>Escalation is strategic, not operational</a:t>
            </a:r>
            <a:endParaRPr i="0" sz="1596" u="none" cap="none" strike="noStrike"/>
          </a:p>
        </p:txBody>
      </p:sp>
      <p:sp>
        <p:nvSpPr>
          <p:cNvPr id="439" name="Google Shape;439;g39d62ae3b7c_0_400"/>
          <p:cNvSpPr/>
          <p:nvPr/>
        </p:nvSpPr>
        <p:spPr>
          <a:xfrm>
            <a:off x="281962" y="4012622"/>
            <a:ext cx="56979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2863" lvl="0" marL="31286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7"/>
              <a:buChar char="•"/>
            </a:pPr>
            <a:r>
              <a:rPr i="0" lang="en-US" sz="1596" u="none" cap="none" strike="noStrike">
                <a:solidFill>
                  <a:srgbClr val="002060"/>
                </a:solidFill>
              </a:rPr>
              <a:t>Time pressure interacts with reputational risk</a:t>
            </a:r>
            <a:endParaRPr i="0" sz="1596" u="none" cap="none" strike="noStrike"/>
          </a:p>
        </p:txBody>
      </p:sp>
      <p:sp>
        <p:nvSpPr>
          <p:cNvPr id="440" name="Google Shape;440;g39d62ae3b7c_0_400"/>
          <p:cNvSpPr/>
          <p:nvPr/>
        </p:nvSpPr>
        <p:spPr>
          <a:xfrm>
            <a:off x="6123248" y="2344254"/>
            <a:ext cx="3384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007"/>
              <a:buFont typeface="Nunito Sans"/>
              <a:buNone/>
            </a:pPr>
            <a:r>
              <a:rPr i="0" lang="en-US" sz="2007" u="none" cap="none" strike="noStrike">
                <a:solidFill>
                  <a:srgbClr val="D1282E"/>
                </a:solidFill>
              </a:rPr>
              <a:t>Implications &amp; Consequences</a:t>
            </a:r>
            <a:endParaRPr i="0" sz="2007" u="none" cap="none" strike="noStrike"/>
          </a:p>
        </p:txBody>
      </p:sp>
      <p:sp>
        <p:nvSpPr>
          <p:cNvPr id="441" name="Google Shape;441;g39d62ae3b7c_0_400"/>
          <p:cNvSpPr/>
          <p:nvPr/>
        </p:nvSpPr>
        <p:spPr>
          <a:xfrm>
            <a:off x="6123248" y="2874493"/>
            <a:ext cx="56979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2863" lvl="0" marL="31286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7"/>
              <a:buChar char="•"/>
            </a:pPr>
            <a:r>
              <a:rPr i="0" lang="en-US" sz="1596" u="none" cap="none" strike="noStrike">
                <a:solidFill>
                  <a:srgbClr val="002060"/>
                </a:solidFill>
              </a:rPr>
              <a:t>Stabilization becomes the first priority</a:t>
            </a:r>
            <a:endParaRPr i="0" sz="1596" u="none" cap="none" strike="noStrike"/>
          </a:p>
        </p:txBody>
      </p:sp>
      <p:sp>
        <p:nvSpPr>
          <p:cNvPr id="442" name="Google Shape;442;g39d62ae3b7c_0_400"/>
          <p:cNvSpPr/>
          <p:nvPr/>
        </p:nvSpPr>
        <p:spPr>
          <a:xfrm>
            <a:off x="6123248" y="3277956"/>
            <a:ext cx="56979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2863" lvl="0" marL="31286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7"/>
              <a:buChar char="•"/>
            </a:pPr>
            <a:r>
              <a:rPr i="0" lang="en-US" sz="1596" u="none" cap="none" strike="noStrike">
                <a:solidFill>
                  <a:srgbClr val="002060"/>
                </a:solidFill>
              </a:rPr>
              <a:t>Communications is now risk-bearing, not informational</a:t>
            </a:r>
            <a:endParaRPr i="0" sz="1596" u="none" cap="none" strike="noStrike"/>
          </a:p>
        </p:txBody>
      </p:sp>
      <p:sp>
        <p:nvSpPr>
          <p:cNvPr id="443" name="Google Shape;443;g39d62ae3b7c_0_400"/>
          <p:cNvSpPr/>
          <p:nvPr/>
        </p:nvSpPr>
        <p:spPr>
          <a:xfrm>
            <a:off x="6123248" y="3681419"/>
            <a:ext cx="56979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2863" lvl="0" marL="31286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7"/>
              <a:buChar char="•"/>
            </a:pPr>
            <a:r>
              <a:rPr i="0" lang="en-US" sz="1596" u="none" cap="none" strike="noStrike">
                <a:solidFill>
                  <a:srgbClr val="002060"/>
                </a:solidFill>
              </a:rPr>
              <a:t>Incorrect handling expands impact beyond operations</a:t>
            </a:r>
            <a:endParaRPr i="0" sz="1596" u="none" cap="none" strike="noStrike"/>
          </a:p>
        </p:txBody>
      </p:sp>
      <p:sp>
        <p:nvSpPr>
          <p:cNvPr id="444" name="Google Shape;444;g39d62ae3b7c_0_400"/>
          <p:cNvSpPr/>
          <p:nvPr/>
        </p:nvSpPr>
        <p:spPr>
          <a:xfrm>
            <a:off x="6123248" y="4084883"/>
            <a:ext cx="569790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2863" lvl="0" marL="312863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7"/>
              <a:buChar char="•"/>
            </a:pPr>
            <a:r>
              <a:rPr i="0" lang="en-US" sz="1596" u="none" cap="none" strike="noStrike">
                <a:solidFill>
                  <a:srgbClr val="002060"/>
                </a:solidFill>
              </a:rPr>
              <a:t>Demonstrates organizational maturity</a:t>
            </a:r>
            <a:endParaRPr i="0" sz="1596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d62ae3b7c_0_21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181" name="Google Shape;181;g39d62ae3b7c_0_21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What crisis management is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Crisis vs incident vs disaster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Command structure and roles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Activation and escalation flow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Stabilization and readiness</a:t>
            </a:r>
            <a:endParaRPr b="0" sz="2200"/>
          </a:p>
        </p:txBody>
      </p:sp>
      <p:sp>
        <p:nvSpPr>
          <p:cNvPr id="182" name="Google Shape;182;g39d62ae3b7c_0_2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83" name="Google Shape;183;g39d62ae3b7c_0_2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g39d62ae3b7c_0_21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when crisis activation is required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Learn how structure replaces improvisation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stabilization as a leadership outcome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See how readiness precedes execution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Prepare for activation in the lab</a:t>
            </a:r>
            <a:endParaRPr b="0" sz="2200"/>
          </a:p>
        </p:txBody>
      </p:sp>
      <p:sp>
        <p:nvSpPr>
          <p:cNvPr id="185" name="Google Shape;185;g39d62ae3b7c_0_21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9d62ae3b7c_0_41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51" name="Google Shape;451;g39d62ae3b7c_0_41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g39d62ae3b7c_0_417"/>
          <p:cNvSpPr/>
          <p:nvPr/>
        </p:nvSpPr>
        <p:spPr>
          <a:xfrm>
            <a:off x="514390" y="151185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Crisis Examples</a:t>
            </a:r>
            <a:endParaRPr i="0" sz="4450" u="none" cap="none" strike="noStrike"/>
          </a:p>
        </p:txBody>
      </p:sp>
      <p:sp>
        <p:nvSpPr>
          <p:cNvPr id="453" name="Google Shape;453;g39d62ae3b7c_0_417"/>
          <p:cNvSpPr/>
          <p:nvPr/>
        </p:nvSpPr>
        <p:spPr>
          <a:xfrm>
            <a:off x="514390" y="24474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Customer trust degradation</a:t>
            </a:r>
            <a:endParaRPr i="0" sz="1750" u="none" cap="none" strike="noStrike"/>
          </a:p>
        </p:txBody>
      </p:sp>
      <p:sp>
        <p:nvSpPr>
          <p:cNvPr id="454" name="Google Shape;454;g39d62ae3b7c_0_417"/>
          <p:cNvSpPr/>
          <p:nvPr/>
        </p:nvSpPr>
        <p:spPr>
          <a:xfrm>
            <a:off x="514390" y="28896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Legal or compliance exposure</a:t>
            </a:r>
            <a:endParaRPr i="0" sz="1750" u="none" cap="none" strike="noStrike"/>
          </a:p>
        </p:txBody>
      </p:sp>
      <p:sp>
        <p:nvSpPr>
          <p:cNvPr id="455" name="Google Shape;455;g39d62ae3b7c_0_417"/>
          <p:cNvSpPr/>
          <p:nvPr/>
        </p:nvSpPr>
        <p:spPr>
          <a:xfrm>
            <a:off x="514390" y="33318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Executive or board intervention</a:t>
            </a:r>
            <a:endParaRPr i="0" sz="1750" u="none" cap="none" strike="noStrike"/>
          </a:p>
        </p:txBody>
      </p:sp>
      <p:sp>
        <p:nvSpPr>
          <p:cNvPr id="456" name="Google Shape;456;g39d62ae3b7c_0_417"/>
          <p:cNvSpPr/>
          <p:nvPr/>
        </p:nvSpPr>
        <p:spPr>
          <a:xfrm>
            <a:off x="514390" y="37740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Severe stakeholder uncertainty</a:t>
            </a:r>
            <a:endParaRPr i="0" sz="1750" u="none" cap="none" strike="noStrike"/>
          </a:p>
        </p:txBody>
      </p:sp>
      <p:sp>
        <p:nvSpPr>
          <p:cNvPr id="457" name="Google Shape;457;g39d62ae3b7c_0_417"/>
          <p:cNvSpPr/>
          <p:nvPr/>
        </p:nvSpPr>
        <p:spPr>
          <a:xfrm>
            <a:off x="514390" y="42162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Public or reputational fallout</a:t>
            </a:r>
            <a:endParaRPr i="0" sz="1750" u="none" cap="none" strike="noStrike"/>
          </a:p>
        </p:txBody>
      </p:sp>
      <p:pic>
        <p:nvPicPr>
          <p:cNvPr descr="House damaged by earthquake, low angle view (Provided by Getty Images)" id="458" name="Google Shape;458;g39d62ae3b7c_0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508" y="721680"/>
            <a:ext cx="3437450" cy="513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9d62ae3b7c_0_43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65" name="Google Shape;465;g39d62ae3b7c_0_43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66" name="Google Shape;466;g39d62ae3b7c_0_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500" y="2017599"/>
            <a:ext cx="2658151" cy="2658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39d62ae3b7c_0_430"/>
          <p:cNvSpPr/>
          <p:nvPr/>
        </p:nvSpPr>
        <p:spPr>
          <a:xfrm>
            <a:off x="3495925" y="738975"/>
            <a:ext cx="81381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899"/>
              <a:buFont typeface="Nunito Sans"/>
              <a:buNone/>
            </a:pPr>
            <a:r>
              <a:rPr i="0" lang="en-US" sz="3899" u="none" cap="none" strike="noStrike">
                <a:solidFill>
                  <a:srgbClr val="D1282E"/>
                </a:solidFill>
              </a:rPr>
              <a:t>Summary &amp; Key Takeaways</a:t>
            </a:r>
            <a:endParaRPr i="0" sz="3899" u="none" cap="none" strike="noStrike"/>
          </a:p>
        </p:txBody>
      </p:sp>
      <p:sp>
        <p:nvSpPr>
          <p:cNvPr id="468" name="Google Shape;468;g39d62ae3b7c_0_430"/>
          <p:cNvSpPr/>
          <p:nvPr/>
        </p:nvSpPr>
        <p:spPr>
          <a:xfrm>
            <a:off x="3495925" y="1558813"/>
            <a:ext cx="8450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0474" lvl="0" marL="3004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3"/>
              <a:buChar char="•"/>
            </a:pPr>
            <a:r>
              <a:rPr i="0" lang="en-US" sz="1533" u="none" cap="none" strike="noStrike">
                <a:solidFill>
                  <a:srgbClr val="002060"/>
                </a:solidFill>
              </a:rPr>
              <a:t>Disruption is merely organizational noise, not a direct threat to core operations.</a:t>
            </a:r>
            <a:endParaRPr i="0" sz="1533" u="none" cap="none" strike="noStrike"/>
          </a:p>
        </p:txBody>
      </p:sp>
      <p:sp>
        <p:nvSpPr>
          <p:cNvPr id="469" name="Google Shape;469;g39d62ae3b7c_0_430"/>
          <p:cNvSpPr/>
          <p:nvPr/>
        </p:nvSpPr>
        <p:spPr>
          <a:xfrm>
            <a:off x="3495925" y="1946301"/>
            <a:ext cx="845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0474" lvl="0" marL="3004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3"/>
              <a:buChar char="•"/>
            </a:pPr>
            <a:r>
              <a:rPr i="0" lang="en-US" sz="1533" u="none" cap="none" strike="noStrike">
                <a:solidFill>
                  <a:srgbClr val="002060"/>
                </a:solidFill>
              </a:rPr>
              <a:t>An incident signifies a managed operational impact that can be resolved with standard protocols.</a:t>
            </a:r>
            <a:endParaRPr i="0" sz="1533" u="none" cap="none" strike="noStrike"/>
          </a:p>
        </p:txBody>
      </p:sp>
      <p:sp>
        <p:nvSpPr>
          <p:cNvPr id="470" name="Google Shape;470;g39d62ae3b7c_0_430"/>
          <p:cNvSpPr/>
          <p:nvPr/>
        </p:nvSpPr>
        <p:spPr>
          <a:xfrm>
            <a:off x="3495925" y="2651791"/>
            <a:ext cx="845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0474" lvl="0" marL="3004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3"/>
              <a:buChar char="•"/>
            </a:pPr>
            <a:r>
              <a:rPr i="0" lang="en-US" sz="1533" u="none" cap="none" strike="noStrike">
                <a:solidFill>
                  <a:srgbClr val="002060"/>
                </a:solidFill>
              </a:rPr>
              <a:t>A crisis represents a severe, governance-level threat requiring immediate executive intervention.</a:t>
            </a:r>
            <a:endParaRPr i="0" sz="1533" u="none" cap="none" strike="noStrike"/>
          </a:p>
        </p:txBody>
      </p:sp>
      <p:sp>
        <p:nvSpPr>
          <p:cNvPr id="471" name="Google Shape;471;g39d62ae3b7c_0_430"/>
          <p:cNvSpPr/>
          <p:nvPr/>
        </p:nvSpPr>
        <p:spPr>
          <a:xfrm>
            <a:off x="3495925" y="3357282"/>
            <a:ext cx="845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0474" lvl="0" marL="3004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3"/>
              <a:buChar char="•"/>
            </a:pPr>
            <a:r>
              <a:rPr i="0" lang="en-US" sz="1533" u="none" cap="none" strike="noStrike">
                <a:solidFill>
                  <a:srgbClr val="002060"/>
                </a:solidFill>
              </a:rPr>
              <a:t>Accurate classification is crucial for protecting the quality and effectiveness of our response.</a:t>
            </a:r>
            <a:endParaRPr i="0" sz="1533" u="none" cap="none" strike="noStrike"/>
          </a:p>
        </p:txBody>
      </p:sp>
      <p:sp>
        <p:nvSpPr>
          <p:cNvPr id="472" name="Google Shape;472;g39d62ae3b7c_0_430"/>
          <p:cNvSpPr/>
          <p:nvPr/>
        </p:nvSpPr>
        <p:spPr>
          <a:xfrm>
            <a:off x="3495925" y="4062772"/>
            <a:ext cx="84504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0474" lvl="0" marL="3004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3"/>
              <a:buChar char="•"/>
            </a:pPr>
            <a:r>
              <a:rPr i="0" lang="en-US" sz="1533" u="none" cap="none" strike="noStrike">
                <a:solidFill>
                  <a:srgbClr val="002060"/>
                </a:solidFill>
              </a:rPr>
              <a:t>Escalation to crisis level is a strategic maturity decision, not an automatic reaction.</a:t>
            </a:r>
            <a:endParaRPr i="0" sz="1533" u="none" cap="none" strike="noStrike"/>
          </a:p>
        </p:txBody>
      </p:sp>
      <p:sp>
        <p:nvSpPr>
          <p:cNvPr id="473" name="Google Shape;473;g39d62ae3b7c_0_430"/>
          <p:cNvSpPr/>
          <p:nvPr/>
        </p:nvSpPr>
        <p:spPr>
          <a:xfrm>
            <a:off x="3495925" y="4450261"/>
            <a:ext cx="845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0474" lvl="0" marL="3004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3"/>
              <a:buChar char="•"/>
            </a:pPr>
            <a:r>
              <a:rPr i="0" lang="en-US" sz="1533" u="none" cap="none" strike="noStrike">
                <a:solidFill>
                  <a:srgbClr val="002060"/>
                </a:solidFill>
              </a:rPr>
              <a:t>Proactive communication builds resilience and maintains critical stakeholder confidence.</a:t>
            </a:r>
            <a:endParaRPr i="0" sz="1533" u="none" cap="none" strike="noStrike"/>
          </a:p>
        </p:txBody>
      </p:sp>
      <p:sp>
        <p:nvSpPr>
          <p:cNvPr id="474" name="Google Shape;474;g39d62ae3b7c_0_430"/>
          <p:cNvSpPr/>
          <p:nvPr/>
        </p:nvSpPr>
        <p:spPr>
          <a:xfrm>
            <a:off x="3495925" y="5155751"/>
            <a:ext cx="84504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0474" lvl="0" marL="3004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3"/>
              <a:buChar char="•"/>
            </a:pPr>
            <a:r>
              <a:rPr i="0" lang="en-US" sz="1533" u="none" cap="none" strike="noStrike">
                <a:solidFill>
                  <a:srgbClr val="002060"/>
                </a:solidFill>
              </a:rPr>
              <a:t>Continuous learning from past events significantly enhances future crisis preparedness.</a:t>
            </a:r>
            <a:endParaRPr i="0" sz="1533" u="none" cap="none" strike="noStrik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8de0571ff3_0_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481" name="Google Shape;481;g38de0571ff3_0_0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38de0571ff3_0_0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9d62ae3b7c_0_59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89" name="Google Shape;489;g39d62ae3b7c_0_59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" name="Google Shape;490;g39d62ae3b7c_0_596"/>
          <p:cNvSpPr/>
          <p:nvPr/>
        </p:nvSpPr>
        <p:spPr>
          <a:xfrm>
            <a:off x="260402" y="287100"/>
            <a:ext cx="113433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6150"/>
              <a:buFont typeface="Nunito Sans"/>
              <a:buNone/>
            </a:pPr>
            <a:r>
              <a:rPr i="0" lang="en-US" sz="5550" u="none" cap="none" strike="noStrike">
                <a:solidFill>
                  <a:srgbClr val="D1282E"/>
                </a:solidFill>
              </a:rPr>
              <a:t>Activation Criteria for Declaring a Crisis</a:t>
            </a:r>
            <a:endParaRPr i="0" sz="5550" u="none" cap="none" strike="noStrike"/>
          </a:p>
        </p:txBody>
      </p:sp>
      <p:sp>
        <p:nvSpPr>
          <p:cNvPr id="491" name="Google Shape;491;g39d62ae3b7c_0_596"/>
          <p:cNvSpPr/>
          <p:nvPr/>
        </p:nvSpPr>
        <p:spPr>
          <a:xfrm>
            <a:off x="260390" y="247034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From Warning Signs to Executive Activation</a:t>
            </a:r>
            <a:endParaRPr i="0" sz="1750" u="none" cap="none" strike="noStrike"/>
          </a:p>
        </p:txBody>
      </p:sp>
      <p:sp>
        <p:nvSpPr>
          <p:cNvPr id="492" name="Google Shape;492;g39d62ae3b7c_0_596"/>
          <p:cNvSpPr/>
          <p:nvPr/>
        </p:nvSpPr>
        <p:spPr>
          <a:xfrm>
            <a:off x="260390" y="303732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activation is a decision, not a reaction</a:t>
            </a:r>
            <a:endParaRPr i="0" sz="1750" u="none" cap="none" strike="noStrike"/>
          </a:p>
        </p:txBody>
      </p:sp>
      <p:sp>
        <p:nvSpPr>
          <p:cNvPr id="493" name="Google Shape;493;g39d62ae3b7c_0_596"/>
          <p:cNvSpPr/>
          <p:nvPr/>
        </p:nvSpPr>
        <p:spPr>
          <a:xfrm>
            <a:off x="260390" y="347952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Criteria ensure escalation happens with discipline, not panic</a:t>
            </a:r>
            <a:endParaRPr i="0" sz="1750" u="none" cap="none" strike="noStrike"/>
          </a:p>
        </p:txBody>
      </p:sp>
      <p:sp>
        <p:nvSpPr>
          <p:cNvPr id="494" name="Google Shape;494;g39d62ae3b7c_0_596"/>
          <p:cNvSpPr/>
          <p:nvPr/>
        </p:nvSpPr>
        <p:spPr>
          <a:xfrm>
            <a:off x="260390" y="392172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Correct classification preserves trust and authority</a:t>
            </a:r>
            <a:endParaRPr i="0" sz="1750" u="none" cap="none" strike="noStrike"/>
          </a:p>
        </p:txBody>
      </p:sp>
      <p:sp>
        <p:nvSpPr>
          <p:cNvPr id="495" name="Google Shape;495;g39d62ae3b7c_0_596"/>
          <p:cNvSpPr/>
          <p:nvPr/>
        </p:nvSpPr>
        <p:spPr>
          <a:xfrm>
            <a:off x="260390" y="436391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Thresholds prevent premature or delayed activation</a:t>
            </a:r>
            <a:endParaRPr i="0" sz="1750" u="none" cap="none" strike="noStrike"/>
          </a:p>
        </p:txBody>
      </p:sp>
      <p:sp>
        <p:nvSpPr>
          <p:cNvPr id="496" name="Google Shape;496;g39d62ae3b7c_0_596"/>
          <p:cNvSpPr/>
          <p:nvPr/>
        </p:nvSpPr>
        <p:spPr>
          <a:xfrm>
            <a:off x="260390" y="480611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must know when control must shift upward</a:t>
            </a:r>
            <a:endParaRPr i="0" sz="1750" u="none" cap="none" strike="noStrike"/>
          </a:p>
        </p:txBody>
      </p:sp>
      <p:pic>
        <p:nvPicPr>
          <p:cNvPr descr="preencoded.png" id="497" name="Google Shape;497;g39d62ae3b7c_0_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3527" y="1835199"/>
            <a:ext cx="3574925" cy="35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9d62ae3b7c_0_610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504" name="Google Shape;504;g39d62ae3b7c_0_610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Pre-activation conditions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Early warning signals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Hard trigger thresholds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Leadership decision gates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Stabilization readiness</a:t>
            </a:r>
            <a:endParaRPr b="0" sz="2200"/>
          </a:p>
        </p:txBody>
      </p:sp>
      <p:sp>
        <p:nvSpPr>
          <p:cNvPr id="505" name="Google Shape;505;g39d62ae3b7c_0_61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06" name="Google Shape;506;g39d62ae3b7c_0_61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g39d62ae3b7c_0_610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prerequisites to escalation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Distinguish soft signals from hard triggers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when leadership must assume authority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Strengthen escalation discipline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Link activation to stabilization outcomes</a:t>
            </a:r>
            <a:endParaRPr b="0" sz="2200"/>
          </a:p>
        </p:txBody>
      </p:sp>
      <p:sp>
        <p:nvSpPr>
          <p:cNvPr id="508" name="Google Shape;508;g39d62ae3b7c_0_610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9d62ae3b7c_0_62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15" name="Google Shape;515;g39d62ae3b7c_0_62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" name="Google Shape;516;g39d62ae3b7c_0_620"/>
          <p:cNvSpPr/>
          <p:nvPr/>
        </p:nvSpPr>
        <p:spPr>
          <a:xfrm>
            <a:off x="209590" y="848955"/>
            <a:ext cx="6494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Pre-Activation Conditions</a:t>
            </a:r>
            <a:endParaRPr i="0" sz="4450" u="none" cap="none" strike="noStrike"/>
          </a:p>
        </p:txBody>
      </p:sp>
      <p:sp>
        <p:nvSpPr>
          <p:cNvPr id="517" name="Google Shape;517;g39d62ae3b7c_0_620"/>
          <p:cNvSpPr/>
          <p:nvPr/>
        </p:nvSpPr>
        <p:spPr>
          <a:xfrm>
            <a:off x="209590" y="2124710"/>
            <a:ext cx="3558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D1282E"/>
                </a:solidFill>
              </a:rPr>
              <a:t>Preconditions / Environment</a:t>
            </a:r>
            <a:endParaRPr i="0" sz="2200" u="none" cap="none" strike="noStrike"/>
          </a:p>
        </p:txBody>
      </p:sp>
      <p:sp>
        <p:nvSpPr>
          <p:cNvPr id="518" name="Google Shape;518;g39d62ae3b7c_0_620"/>
          <p:cNvSpPr/>
          <p:nvPr/>
        </p:nvSpPr>
        <p:spPr>
          <a:xfrm>
            <a:off x="209590" y="270585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Normal escalation is still functioning at incident level</a:t>
            </a:r>
            <a:endParaRPr i="0" sz="1750" u="none" cap="none" strike="noStrike"/>
          </a:p>
        </p:txBody>
      </p:sp>
      <p:sp>
        <p:nvSpPr>
          <p:cNvPr id="519" name="Google Shape;519;g39d62ae3b7c_0_620"/>
          <p:cNvSpPr/>
          <p:nvPr/>
        </p:nvSpPr>
        <p:spPr>
          <a:xfrm>
            <a:off x="209590" y="314805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Operational teams still hold primary control</a:t>
            </a:r>
            <a:endParaRPr i="0" sz="1750" u="none" cap="none" strike="noStrike"/>
          </a:p>
        </p:txBody>
      </p:sp>
      <p:sp>
        <p:nvSpPr>
          <p:cNvPr id="520" name="Google Shape;520;g39d62ae3b7c_0_620"/>
          <p:cNvSpPr/>
          <p:nvPr/>
        </p:nvSpPr>
        <p:spPr>
          <a:xfrm>
            <a:off x="209590" y="359025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governance exposure yet</a:t>
            </a:r>
            <a:endParaRPr i="0" sz="1750" u="none" cap="none" strike="noStrike"/>
          </a:p>
        </p:txBody>
      </p:sp>
      <p:sp>
        <p:nvSpPr>
          <p:cNvPr id="521" name="Google Shape;521;g39d62ae3b7c_0_620"/>
          <p:cNvSpPr/>
          <p:nvPr/>
        </p:nvSpPr>
        <p:spPr>
          <a:xfrm>
            <a:off x="209590" y="403244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Workarounds exist and are stabilizing conditions</a:t>
            </a:r>
            <a:endParaRPr i="0" sz="1750" u="none" cap="none" strike="noStrike"/>
          </a:p>
        </p:txBody>
      </p:sp>
      <p:sp>
        <p:nvSpPr>
          <p:cNvPr id="522" name="Google Shape;522;g39d62ae3b7c_0_620"/>
          <p:cNvSpPr/>
          <p:nvPr/>
        </p:nvSpPr>
        <p:spPr>
          <a:xfrm>
            <a:off x="209590" y="447464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Localized visibility, not organizational</a:t>
            </a:r>
            <a:endParaRPr i="0" sz="1750" u="none" cap="none" strike="noStrike"/>
          </a:p>
        </p:txBody>
      </p:sp>
      <p:sp>
        <p:nvSpPr>
          <p:cNvPr id="523" name="Google Shape;523;g39d62ae3b7c_0_620"/>
          <p:cNvSpPr/>
          <p:nvPr/>
        </p:nvSpPr>
        <p:spPr>
          <a:xfrm>
            <a:off x="7015325" y="2124700"/>
            <a:ext cx="4281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D1282E"/>
                </a:solidFill>
              </a:rPr>
              <a:t>Role / Detection Perspective</a:t>
            </a:r>
            <a:endParaRPr i="0" sz="2200" u="none" cap="none" strike="noStrike"/>
          </a:p>
        </p:txBody>
      </p:sp>
      <p:sp>
        <p:nvSpPr>
          <p:cNvPr id="524" name="Google Shape;524;g39d62ae3b7c_0_620"/>
          <p:cNvSpPr/>
          <p:nvPr/>
        </p:nvSpPr>
        <p:spPr>
          <a:xfrm>
            <a:off x="7015324" y="2705847"/>
            <a:ext cx="491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Frontline identifies instability risk</a:t>
            </a:r>
            <a:endParaRPr i="0" sz="1750" u="none" cap="none" strike="noStrike"/>
          </a:p>
        </p:txBody>
      </p:sp>
      <p:sp>
        <p:nvSpPr>
          <p:cNvPr id="525" name="Google Shape;525;g39d62ae3b7c_0_620"/>
          <p:cNvSpPr/>
          <p:nvPr/>
        </p:nvSpPr>
        <p:spPr>
          <a:xfrm>
            <a:off x="7015324" y="3148047"/>
            <a:ext cx="491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Repeated disruptions signal brewing escalation</a:t>
            </a:r>
            <a:endParaRPr i="0" sz="1750" u="none" cap="none" strike="noStrike"/>
          </a:p>
        </p:txBody>
      </p:sp>
      <p:sp>
        <p:nvSpPr>
          <p:cNvPr id="526" name="Google Shape;526;g39d62ae3b7c_0_620"/>
          <p:cNvSpPr/>
          <p:nvPr/>
        </p:nvSpPr>
        <p:spPr>
          <a:xfrm>
            <a:off x="7015324" y="4032460"/>
            <a:ext cx="491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Incident command begins to track patterns</a:t>
            </a:r>
            <a:endParaRPr i="0" sz="1750" u="none" cap="none" strike="noStrike"/>
          </a:p>
        </p:txBody>
      </p:sp>
      <p:sp>
        <p:nvSpPr>
          <p:cNvPr id="527" name="Google Shape;527;g39d62ae3b7c_0_620"/>
          <p:cNvSpPr/>
          <p:nvPr/>
        </p:nvSpPr>
        <p:spPr>
          <a:xfrm>
            <a:off x="7015324" y="4474660"/>
            <a:ext cx="491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Risk is monitored, not declared</a:t>
            </a:r>
            <a:endParaRPr i="0" sz="1750" u="none" cap="none" strike="noStrike"/>
          </a:p>
        </p:txBody>
      </p:sp>
      <p:sp>
        <p:nvSpPr>
          <p:cNvPr id="528" name="Google Shape;528;g39d62ae3b7c_0_620"/>
          <p:cNvSpPr/>
          <p:nvPr/>
        </p:nvSpPr>
        <p:spPr>
          <a:xfrm>
            <a:off x="7015324" y="4916861"/>
            <a:ext cx="491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Readiness posture quietly increases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9d62ae3b7c_0_63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35" name="Google Shape;535;g39d62ae3b7c_0_63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g39d62ae3b7c_0_639"/>
          <p:cNvSpPr/>
          <p:nvPr/>
        </p:nvSpPr>
        <p:spPr>
          <a:xfrm>
            <a:off x="298490" y="77525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"Not Yet a Crisis"</a:t>
            </a:r>
            <a:endParaRPr i="0" sz="4450" u="none" cap="none" strike="noStrike"/>
          </a:p>
        </p:txBody>
      </p:sp>
      <p:sp>
        <p:nvSpPr>
          <p:cNvPr id="537" name="Google Shape;537;g39d62ae3b7c_0_639"/>
          <p:cNvSpPr/>
          <p:nvPr/>
        </p:nvSpPr>
        <p:spPr>
          <a:xfrm>
            <a:off x="298490" y="17108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Operationally uncomfortable but still manageable</a:t>
            </a:r>
            <a:endParaRPr i="0" sz="1750" u="none" cap="none" strike="noStrike"/>
          </a:p>
        </p:txBody>
      </p:sp>
      <p:sp>
        <p:nvSpPr>
          <p:cNvPr id="538" name="Google Shape;538;g39d62ae3b7c_0_639"/>
          <p:cNvSpPr/>
          <p:nvPr/>
        </p:nvSpPr>
        <p:spPr>
          <a:xfrm>
            <a:off x="298490" y="21530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No reputational exposure</a:t>
            </a:r>
            <a:endParaRPr i="0" sz="1750" u="none" cap="none" strike="noStrike"/>
          </a:p>
        </p:txBody>
      </p:sp>
      <p:sp>
        <p:nvSpPr>
          <p:cNvPr id="539" name="Google Shape;539;g39d62ae3b7c_0_639"/>
          <p:cNvSpPr/>
          <p:nvPr/>
        </p:nvSpPr>
        <p:spPr>
          <a:xfrm>
            <a:off x="298490" y="25952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Correctable through established playbooks</a:t>
            </a:r>
            <a:endParaRPr i="0" sz="1750" u="none" cap="none" strike="noStrike"/>
          </a:p>
        </p:txBody>
      </p:sp>
      <p:sp>
        <p:nvSpPr>
          <p:cNvPr id="540" name="Google Shape;540;g39d62ae3b7c_0_639"/>
          <p:cNvSpPr/>
          <p:nvPr/>
        </p:nvSpPr>
        <p:spPr>
          <a:xfrm>
            <a:off x="298490" y="30374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Stabilization still likely without escalation</a:t>
            </a:r>
            <a:endParaRPr i="0" sz="1750" u="none" cap="none" strike="noStrike"/>
          </a:p>
        </p:txBody>
      </p:sp>
      <p:sp>
        <p:nvSpPr>
          <p:cNvPr id="541" name="Google Shape;541;g39d62ae3b7c_0_639"/>
          <p:cNvSpPr/>
          <p:nvPr/>
        </p:nvSpPr>
        <p:spPr>
          <a:xfrm>
            <a:off x="298490" y="34796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informed, not activated</a:t>
            </a:r>
            <a:endParaRPr i="0" sz="1750" u="none" cap="none" strike="noStrike"/>
          </a:p>
        </p:txBody>
      </p:sp>
      <p:pic>
        <p:nvPicPr>
          <p:cNvPr descr="preencoded.png" id="542" name="Google Shape;542;g39d62ae3b7c_0_6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4829" y="1375171"/>
            <a:ext cx="4572001" cy="457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9d62ae3b7c_0_65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49" name="Google Shape;549;g39d62ae3b7c_0_65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g39d62ae3b7c_0_652"/>
          <p:cNvSpPr/>
          <p:nvPr/>
        </p:nvSpPr>
        <p:spPr>
          <a:xfrm>
            <a:off x="336600" y="785450"/>
            <a:ext cx="98892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367"/>
              <a:buFont typeface="Nunito Sans"/>
              <a:buNone/>
            </a:pPr>
            <a:r>
              <a:rPr i="0" lang="en-US" sz="4366" u="none" cap="none" strike="noStrike">
                <a:solidFill>
                  <a:srgbClr val="D1282E"/>
                </a:solidFill>
              </a:rPr>
              <a:t>Early Warning Signals + Trigger Criteria</a:t>
            </a:r>
            <a:endParaRPr i="0" sz="4366" u="none" cap="none" strike="noStrike"/>
          </a:p>
        </p:txBody>
      </p:sp>
      <p:sp>
        <p:nvSpPr>
          <p:cNvPr id="551" name="Google Shape;551;g39d62ae3b7c_0_652"/>
          <p:cNvSpPr/>
          <p:nvPr/>
        </p:nvSpPr>
        <p:spPr>
          <a:xfrm>
            <a:off x="336600" y="2037363"/>
            <a:ext cx="27822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159"/>
              <a:buFont typeface="Nunito Sans"/>
              <a:buNone/>
            </a:pPr>
            <a:r>
              <a:rPr i="0" lang="en-US" sz="2158" u="none" cap="none" strike="noStrike">
                <a:solidFill>
                  <a:srgbClr val="D1282E"/>
                </a:solidFill>
              </a:rPr>
              <a:t>Early Warning Signals</a:t>
            </a:r>
            <a:endParaRPr i="0" sz="2158" u="none" cap="none" strike="noStrike"/>
          </a:p>
        </p:txBody>
      </p:sp>
      <p:sp>
        <p:nvSpPr>
          <p:cNvPr id="552" name="Google Shape;552;g39d62ae3b7c_0_652"/>
          <p:cNvSpPr/>
          <p:nvPr/>
        </p:nvSpPr>
        <p:spPr>
          <a:xfrm>
            <a:off x="336600" y="2607647"/>
            <a:ext cx="6128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490" lvl="0" marL="33649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17"/>
              <a:buChar char="•"/>
            </a:pPr>
            <a:r>
              <a:rPr i="0" lang="en-US" sz="1717" u="none" cap="none" strike="noStrike">
                <a:solidFill>
                  <a:srgbClr val="002060"/>
                </a:solidFill>
              </a:rPr>
              <a:t>Sustained degradation beyond normal tolerance</a:t>
            </a:r>
            <a:endParaRPr i="0" sz="1717" u="none" cap="none" strike="noStrike"/>
          </a:p>
        </p:txBody>
      </p:sp>
      <p:sp>
        <p:nvSpPr>
          <p:cNvPr id="553" name="Google Shape;553;g39d62ae3b7c_0_652"/>
          <p:cNvSpPr/>
          <p:nvPr/>
        </p:nvSpPr>
        <p:spPr>
          <a:xfrm>
            <a:off x="336600" y="3041581"/>
            <a:ext cx="6128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490" lvl="0" marL="33649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17"/>
              <a:buChar char="•"/>
            </a:pPr>
            <a:r>
              <a:rPr i="0" lang="en-US" sz="1717" u="none" cap="none" strike="noStrike">
                <a:solidFill>
                  <a:srgbClr val="002060"/>
                </a:solidFill>
              </a:rPr>
              <a:t>Dependencies begin compounding risk</a:t>
            </a:r>
            <a:endParaRPr i="0" sz="1717" u="none" cap="none" strike="noStrike"/>
          </a:p>
        </p:txBody>
      </p:sp>
      <p:sp>
        <p:nvSpPr>
          <p:cNvPr id="554" name="Google Shape;554;g39d62ae3b7c_0_652"/>
          <p:cNvSpPr/>
          <p:nvPr/>
        </p:nvSpPr>
        <p:spPr>
          <a:xfrm>
            <a:off x="336600" y="3475515"/>
            <a:ext cx="6128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490" lvl="0" marL="33649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17"/>
              <a:buChar char="•"/>
            </a:pPr>
            <a:r>
              <a:rPr i="0" lang="en-US" sz="1717" u="none" cap="none" strike="noStrike">
                <a:solidFill>
                  <a:srgbClr val="002060"/>
                </a:solidFill>
              </a:rPr>
              <a:t>Containment losing effectiveness</a:t>
            </a:r>
            <a:endParaRPr i="0" sz="1717" u="none" cap="none" strike="noStrike"/>
          </a:p>
        </p:txBody>
      </p:sp>
      <p:sp>
        <p:nvSpPr>
          <p:cNvPr id="555" name="Google Shape;555;g39d62ae3b7c_0_652"/>
          <p:cNvSpPr/>
          <p:nvPr/>
        </p:nvSpPr>
        <p:spPr>
          <a:xfrm>
            <a:off x="336600" y="3909449"/>
            <a:ext cx="6128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490" lvl="0" marL="33649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17"/>
              <a:buChar char="•"/>
            </a:pPr>
            <a:r>
              <a:rPr i="0" lang="en-US" sz="1717" u="none" cap="none" strike="noStrike">
                <a:solidFill>
                  <a:srgbClr val="002060"/>
                </a:solidFill>
              </a:rPr>
              <a:t>Escalation cadence shortens</a:t>
            </a:r>
            <a:endParaRPr i="0" sz="1717" u="none" cap="none" strike="noStrike"/>
          </a:p>
        </p:txBody>
      </p:sp>
      <p:sp>
        <p:nvSpPr>
          <p:cNvPr id="556" name="Google Shape;556;g39d62ae3b7c_0_652"/>
          <p:cNvSpPr/>
          <p:nvPr/>
        </p:nvSpPr>
        <p:spPr>
          <a:xfrm>
            <a:off x="336600" y="4343384"/>
            <a:ext cx="6128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490" lvl="0" marL="33649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17"/>
              <a:buChar char="•"/>
            </a:pPr>
            <a:r>
              <a:rPr i="0" lang="en-US" sz="1717" u="none" cap="none" strike="noStrike">
                <a:solidFill>
                  <a:srgbClr val="002060"/>
                </a:solidFill>
              </a:rPr>
              <a:t>Internal concern begins to rise</a:t>
            </a:r>
            <a:endParaRPr i="0" sz="1717" u="none" cap="none" strike="noStrike"/>
          </a:p>
        </p:txBody>
      </p:sp>
      <p:sp>
        <p:nvSpPr>
          <p:cNvPr id="557" name="Google Shape;557;g39d62ae3b7c_0_652"/>
          <p:cNvSpPr/>
          <p:nvPr/>
        </p:nvSpPr>
        <p:spPr>
          <a:xfrm>
            <a:off x="7015123" y="2037363"/>
            <a:ext cx="3032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159"/>
              <a:buFont typeface="Nunito Sans"/>
              <a:buNone/>
            </a:pPr>
            <a:r>
              <a:rPr i="0" lang="en-US" sz="2158" u="none" cap="none" strike="noStrike">
                <a:solidFill>
                  <a:srgbClr val="D1282E"/>
                </a:solidFill>
              </a:rPr>
              <a:t>Hard Activation Triggers</a:t>
            </a:r>
            <a:endParaRPr i="0" sz="2158" u="none" cap="none" strike="noStrike"/>
          </a:p>
        </p:txBody>
      </p:sp>
      <p:sp>
        <p:nvSpPr>
          <p:cNvPr id="558" name="Google Shape;558;g39d62ae3b7c_0_652"/>
          <p:cNvSpPr/>
          <p:nvPr/>
        </p:nvSpPr>
        <p:spPr>
          <a:xfrm>
            <a:off x="7015123" y="2607647"/>
            <a:ext cx="6128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490" lvl="0" marL="33649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17"/>
              <a:buChar char="•"/>
            </a:pPr>
            <a:r>
              <a:rPr i="0" lang="en-US" sz="1717" u="none" cap="none" strike="noStrike">
                <a:solidFill>
                  <a:srgbClr val="002060"/>
                </a:solidFill>
              </a:rPr>
              <a:t>Loss of confidence in containment</a:t>
            </a:r>
            <a:endParaRPr i="0" sz="1717" u="none" cap="none" strike="noStrike"/>
          </a:p>
        </p:txBody>
      </p:sp>
      <p:sp>
        <p:nvSpPr>
          <p:cNvPr id="559" name="Google Shape;559;g39d62ae3b7c_0_652"/>
          <p:cNvSpPr/>
          <p:nvPr/>
        </p:nvSpPr>
        <p:spPr>
          <a:xfrm>
            <a:off x="7015123" y="3041581"/>
            <a:ext cx="6128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490" lvl="0" marL="33649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17"/>
              <a:buChar char="•"/>
            </a:pPr>
            <a:r>
              <a:rPr i="0" lang="en-US" sz="1717" u="none" cap="none" strike="noStrike">
                <a:solidFill>
                  <a:srgbClr val="002060"/>
                </a:solidFill>
              </a:rPr>
              <a:t>Threat to legitimacy or governance</a:t>
            </a:r>
            <a:endParaRPr i="0" sz="1717" u="none" cap="none" strike="noStrike"/>
          </a:p>
        </p:txBody>
      </p:sp>
      <p:sp>
        <p:nvSpPr>
          <p:cNvPr id="560" name="Google Shape;560;g39d62ae3b7c_0_652"/>
          <p:cNvSpPr/>
          <p:nvPr/>
        </p:nvSpPr>
        <p:spPr>
          <a:xfrm>
            <a:off x="7015123" y="3475515"/>
            <a:ext cx="6128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490" lvl="0" marL="33649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17"/>
              <a:buChar char="•"/>
            </a:pPr>
            <a:r>
              <a:rPr i="0" lang="en-US" sz="1717" u="none" cap="none" strike="noStrike">
                <a:solidFill>
                  <a:srgbClr val="002060"/>
                </a:solidFill>
              </a:rPr>
              <a:t>Reputation or trust exposure</a:t>
            </a:r>
            <a:endParaRPr i="0" sz="1717" u="none" cap="none" strike="noStrike"/>
          </a:p>
        </p:txBody>
      </p:sp>
      <p:sp>
        <p:nvSpPr>
          <p:cNvPr id="561" name="Google Shape;561;g39d62ae3b7c_0_652"/>
          <p:cNvSpPr/>
          <p:nvPr/>
        </p:nvSpPr>
        <p:spPr>
          <a:xfrm>
            <a:off x="7015123" y="3909449"/>
            <a:ext cx="6128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490" lvl="0" marL="33649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17"/>
              <a:buChar char="•"/>
            </a:pPr>
            <a:r>
              <a:rPr i="0" lang="en-US" sz="1717" u="none" cap="none" strike="noStrike">
                <a:solidFill>
                  <a:srgbClr val="002060"/>
                </a:solidFill>
              </a:rPr>
              <a:t>Structural impact beyond a single domain</a:t>
            </a:r>
            <a:endParaRPr i="0" sz="1717" u="none" cap="none" strike="noStrike"/>
          </a:p>
        </p:txBody>
      </p:sp>
      <p:sp>
        <p:nvSpPr>
          <p:cNvPr id="562" name="Google Shape;562;g39d62ae3b7c_0_652"/>
          <p:cNvSpPr/>
          <p:nvPr/>
        </p:nvSpPr>
        <p:spPr>
          <a:xfrm>
            <a:off x="7015123" y="4343384"/>
            <a:ext cx="6128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490" lvl="0" marL="33649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17"/>
              <a:buChar char="•"/>
            </a:pPr>
            <a:r>
              <a:rPr i="0" lang="en-US" sz="1717" u="none" cap="none" strike="noStrike">
                <a:solidFill>
                  <a:srgbClr val="002060"/>
                </a:solidFill>
              </a:rPr>
              <a:t>Multi-domain synchronization now required</a:t>
            </a:r>
            <a:endParaRPr i="0" sz="1717" u="none" cap="none" strike="noStrik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9d62ae3b7c_0_67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69" name="Google Shape;569;g39d62ae3b7c_0_67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0" name="Google Shape;570;g39d62ae3b7c_0_671"/>
          <p:cNvSpPr/>
          <p:nvPr/>
        </p:nvSpPr>
        <p:spPr>
          <a:xfrm>
            <a:off x="311190" y="102925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Escalation Momentum</a:t>
            </a:r>
            <a:endParaRPr i="0" sz="4450" u="none" cap="none" strike="noStrike"/>
          </a:p>
        </p:txBody>
      </p:sp>
      <p:sp>
        <p:nvSpPr>
          <p:cNvPr id="571" name="Google Shape;571;g39d62ae3b7c_0_671"/>
          <p:cNvSpPr/>
          <p:nvPr/>
        </p:nvSpPr>
        <p:spPr>
          <a:xfrm>
            <a:off x="311190" y="19648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Pressure moves from technical to strategic</a:t>
            </a:r>
            <a:endParaRPr i="0" sz="1750" u="none" cap="none" strike="noStrike"/>
          </a:p>
        </p:txBody>
      </p:sp>
      <p:sp>
        <p:nvSpPr>
          <p:cNvPr id="572" name="Google Shape;572;g39d62ae3b7c_0_671"/>
          <p:cNvSpPr/>
          <p:nvPr/>
        </p:nvSpPr>
        <p:spPr>
          <a:xfrm>
            <a:off x="311190" y="24070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Coordination shifts from horizontal to vertical</a:t>
            </a:r>
            <a:endParaRPr i="0" sz="1750" u="none" cap="none" strike="noStrike"/>
          </a:p>
        </p:txBody>
      </p:sp>
      <p:sp>
        <p:nvSpPr>
          <p:cNvPr id="573" name="Google Shape;573;g39d62ae3b7c_0_671"/>
          <p:cNvSpPr/>
          <p:nvPr/>
        </p:nvSpPr>
        <p:spPr>
          <a:xfrm>
            <a:off x="311190" y="28492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attention converts to intervention</a:t>
            </a:r>
            <a:endParaRPr i="0" sz="1750" u="none" cap="none" strike="noStrike"/>
          </a:p>
        </p:txBody>
      </p:sp>
      <p:sp>
        <p:nvSpPr>
          <p:cNvPr id="574" name="Google Shape;574;g39d62ae3b7c_0_671"/>
          <p:cNvSpPr/>
          <p:nvPr/>
        </p:nvSpPr>
        <p:spPr>
          <a:xfrm>
            <a:off x="311190" y="32914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Time risk begins outweighing technical risk</a:t>
            </a:r>
            <a:endParaRPr i="0" sz="1750" u="none" cap="none" strike="noStrike"/>
          </a:p>
        </p:txBody>
      </p:sp>
      <p:sp>
        <p:nvSpPr>
          <p:cNvPr id="575" name="Google Shape;575;g39d62ae3b7c_0_671"/>
          <p:cNvSpPr/>
          <p:nvPr/>
        </p:nvSpPr>
        <p:spPr>
          <a:xfrm>
            <a:off x="311190" y="37336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"window to decide" begins closing</a:t>
            </a:r>
            <a:endParaRPr i="0" sz="1750" u="none" cap="none" strike="noStrike"/>
          </a:p>
        </p:txBody>
      </p:sp>
      <p:pic>
        <p:nvPicPr>
          <p:cNvPr descr="preencoded.png" id="576" name="Google Shape;576;g39d62ae3b7c_0_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7227" y="2081046"/>
            <a:ext cx="3816059" cy="381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9d62ae3b7c_0_68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83" name="Google Shape;583;g39d62ae3b7c_0_68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4" name="Google Shape;584;g39d62ae3b7c_0_684"/>
          <p:cNvSpPr/>
          <p:nvPr/>
        </p:nvSpPr>
        <p:spPr>
          <a:xfrm>
            <a:off x="222290" y="74985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Decision Gate Posture</a:t>
            </a:r>
            <a:endParaRPr i="0" sz="4450" u="none" cap="none" strike="noStrike"/>
          </a:p>
        </p:txBody>
      </p:sp>
      <p:sp>
        <p:nvSpPr>
          <p:cNvPr id="585" name="Google Shape;585;g39d62ae3b7c_0_684"/>
          <p:cNvSpPr/>
          <p:nvPr/>
        </p:nvSpPr>
        <p:spPr>
          <a:xfrm>
            <a:off x="222290" y="16854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can no longer stay observational</a:t>
            </a:r>
            <a:endParaRPr i="0" sz="1750" u="none" cap="none" strike="noStrike"/>
          </a:p>
        </p:txBody>
      </p:sp>
      <p:sp>
        <p:nvSpPr>
          <p:cNvPr id="586" name="Google Shape;586;g39d62ae3b7c_0_684"/>
          <p:cNvSpPr/>
          <p:nvPr/>
        </p:nvSpPr>
        <p:spPr>
          <a:xfrm>
            <a:off x="222290" y="21276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Delay increases harm</a:t>
            </a:r>
            <a:endParaRPr i="0" sz="1750" u="none" cap="none" strike="noStrike"/>
          </a:p>
        </p:txBody>
      </p:sp>
      <p:sp>
        <p:nvSpPr>
          <p:cNvPr id="587" name="Google Shape;587;g39d62ae3b7c_0_684"/>
          <p:cNvSpPr/>
          <p:nvPr/>
        </p:nvSpPr>
        <p:spPr>
          <a:xfrm>
            <a:off x="222290" y="25698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Silence signals loss of control</a:t>
            </a:r>
            <a:endParaRPr i="0" sz="1750" u="none" cap="none" strike="noStrike"/>
          </a:p>
        </p:txBody>
      </p:sp>
      <p:sp>
        <p:nvSpPr>
          <p:cNvPr id="588" name="Google Shape;588;g39d62ae3b7c_0_684"/>
          <p:cNvSpPr/>
          <p:nvPr/>
        </p:nvSpPr>
        <p:spPr>
          <a:xfrm>
            <a:off x="222290" y="30120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Formal command must be activated</a:t>
            </a:r>
            <a:endParaRPr i="0" sz="1750" u="none" cap="none" strike="noStrike"/>
          </a:p>
        </p:txBody>
      </p:sp>
      <p:sp>
        <p:nvSpPr>
          <p:cNvPr id="589" name="Google Shape;589;g39d62ae3b7c_0_684"/>
          <p:cNvSpPr/>
          <p:nvPr/>
        </p:nvSpPr>
        <p:spPr>
          <a:xfrm>
            <a:off x="222290" y="34542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framing replaces execution framing</a:t>
            </a:r>
            <a:endParaRPr i="0" sz="1750" u="none" cap="none" strike="noStrike"/>
          </a:p>
        </p:txBody>
      </p:sp>
      <p:pic>
        <p:nvPicPr>
          <p:cNvPr descr="preencoded.png" id="590" name="Google Shape;590;g39d62ae3b7c_0_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327" y="2261196"/>
            <a:ext cx="3775575" cy="37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d62ae3b7c_0_3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92" name="Google Shape;192;g39d62ae3b7c_0_3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39d62ae3b7c_0_31"/>
          <p:cNvSpPr/>
          <p:nvPr/>
        </p:nvSpPr>
        <p:spPr>
          <a:xfrm>
            <a:off x="349290" y="326350"/>
            <a:ext cx="6783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Crisis Definition &amp; Purpose</a:t>
            </a:r>
            <a:endParaRPr i="0" sz="4450" u="none" cap="none" strike="noStrike"/>
          </a:p>
        </p:txBody>
      </p:sp>
      <p:sp>
        <p:nvSpPr>
          <p:cNvPr id="194" name="Google Shape;194;g39d62ae3b7c_0_31"/>
          <p:cNvSpPr/>
          <p:nvPr/>
        </p:nvSpPr>
        <p:spPr>
          <a:xfrm>
            <a:off x="349290" y="160210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D1282E"/>
                </a:solidFill>
              </a:rPr>
              <a:t>Nature of a Crisis</a:t>
            </a:r>
            <a:endParaRPr i="0" sz="2200" u="none" cap="none" strike="noStrike"/>
          </a:p>
        </p:txBody>
      </p:sp>
      <p:sp>
        <p:nvSpPr>
          <p:cNvPr id="195" name="Google Shape;195;g39d62ae3b7c_0_31"/>
          <p:cNvSpPr/>
          <p:nvPr/>
        </p:nvSpPr>
        <p:spPr>
          <a:xfrm>
            <a:off x="349290" y="2183249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 structured response when normal incident handling is not enough</a:t>
            </a:r>
            <a:endParaRPr i="0" sz="1750" u="none" cap="none" strike="noStrike"/>
          </a:p>
        </p:txBody>
      </p:sp>
      <p:sp>
        <p:nvSpPr>
          <p:cNvPr id="196" name="Google Shape;196;g39d62ae3b7c_0_31"/>
          <p:cNvSpPr/>
          <p:nvPr/>
        </p:nvSpPr>
        <p:spPr>
          <a:xfrm>
            <a:off x="349290" y="298835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Leadership-led rather rather than technician-led</a:t>
            </a:r>
            <a:endParaRPr i="0" sz="1750" u="none" cap="none" strike="noStrike"/>
          </a:p>
        </p:txBody>
      </p:sp>
      <p:sp>
        <p:nvSpPr>
          <p:cNvPr id="197" name="Google Shape;197;g39d62ae3b7c_0_31"/>
          <p:cNvSpPr/>
          <p:nvPr/>
        </p:nvSpPr>
        <p:spPr>
          <a:xfrm>
            <a:off x="349290" y="3430548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Involves high stakes, significant uncertainty, and time pressure</a:t>
            </a:r>
            <a:endParaRPr i="0" sz="1750" u="none" cap="none" strike="noStrike"/>
          </a:p>
        </p:txBody>
      </p:sp>
      <p:sp>
        <p:nvSpPr>
          <p:cNvPr id="198" name="Google Shape;198;g39d62ae3b7c_0_31"/>
          <p:cNvSpPr/>
          <p:nvPr/>
        </p:nvSpPr>
        <p:spPr>
          <a:xfrm>
            <a:off x="349290" y="4235648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Requires a strategic, coordinated effort across multiple departments</a:t>
            </a:r>
            <a:endParaRPr i="0" sz="1750" u="none" cap="none" strike="noStrike"/>
          </a:p>
        </p:txBody>
      </p:sp>
      <p:sp>
        <p:nvSpPr>
          <p:cNvPr id="199" name="Google Shape;199;g39d62ae3b7c_0_31"/>
          <p:cNvSpPr/>
          <p:nvPr/>
        </p:nvSpPr>
        <p:spPr>
          <a:xfrm>
            <a:off x="349290" y="5040749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Focuses on protecting reputation, assets, and stakeholder trust</a:t>
            </a:r>
            <a:endParaRPr i="0" sz="1750" u="none" cap="none" strike="noStrike"/>
          </a:p>
        </p:txBody>
      </p:sp>
      <p:sp>
        <p:nvSpPr>
          <p:cNvPr id="200" name="Google Shape;200;g39d62ae3b7c_0_31"/>
          <p:cNvSpPr/>
          <p:nvPr/>
        </p:nvSpPr>
        <p:spPr>
          <a:xfrm>
            <a:off x="7155021" y="160210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D1282E"/>
                </a:solidFill>
              </a:rPr>
              <a:t>Why It Exists</a:t>
            </a:r>
            <a:endParaRPr i="0" sz="2200" u="none" cap="none" strike="noStrike"/>
          </a:p>
        </p:txBody>
      </p:sp>
      <p:sp>
        <p:nvSpPr>
          <p:cNvPr id="201" name="Google Shape;201;g39d62ae3b7c_0_31"/>
          <p:cNvSpPr/>
          <p:nvPr/>
        </p:nvSpPr>
        <p:spPr>
          <a:xfrm>
            <a:off x="7155024" y="2183250"/>
            <a:ext cx="4725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Triggered by governance or confidence impact</a:t>
            </a:r>
            <a:endParaRPr i="0" sz="1750" u="none" cap="none" strike="noStrike"/>
          </a:p>
        </p:txBody>
      </p:sp>
      <p:sp>
        <p:nvSpPr>
          <p:cNvPr id="202" name="Google Shape;202;g39d62ae3b7c_0_31"/>
          <p:cNvSpPr/>
          <p:nvPr/>
        </p:nvSpPr>
        <p:spPr>
          <a:xfrm>
            <a:off x="7155024" y="3084474"/>
            <a:ext cx="4725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Stabilization is the first intentional outcome</a:t>
            </a:r>
            <a:endParaRPr i="0" sz="1750" u="none" cap="none" strike="noStrike"/>
          </a:p>
        </p:txBody>
      </p:sp>
      <p:sp>
        <p:nvSpPr>
          <p:cNvPr id="203" name="Google Shape;203;g39d62ae3b7c_0_31"/>
          <p:cNvSpPr/>
          <p:nvPr/>
        </p:nvSpPr>
        <p:spPr>
          <a:xfrm>
            <a:off x="7155024" y="3985698"/>
            <a:ext cx="4725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Built on control, clarity, and legitimacy</a:t>
            </a:r>
            <a:endParaRPr i="0" sz="1750" u="none" cap="none" strike="noStrike"/>
          </a:p>
        </p:txBody>
      </p:sp>
      <p:sp>
        <p:nvSpPr>
          <p:cNvPr id="204" name="Google Shape;204;g39d62ae3b7c_0_31"/>
          <p:cNvSpPr/>
          <p:nvPr/>
        </p:nvSpPr>
        <p:spPr>
          <a:xfrm>
            <a:off x="7155024" y="4525846"/>
            <a:ext cx="472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Addresses situations that threaten the organization's core functions or survival</a:t>
            </a:r>
            <a:endParaRPr i="0" sz="1750" u="none" cap="none" strike="noStrike"/>
          </a:p>
        </p:txBody>
      </p:sp>
      <p:sp>
        <p:nvSpPr>
          <p:cNvPr id="205" name="Google Shape;205;g39d62ae3b7c_0_31"/>
          <p:cNvSpPr/>
          <p:nvPr/>
        </p:nvSpPr>
        <p:spPr>
          <a:xfrm>
            <a:off x="7155024" y="5330949"/>
            <a:ext cx="472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Provides a clear framework for decision-making under extreme pressure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9d62ae3b7c_0_69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97" name="Google Shape;597;g39d62ae3b7c_0_69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" name="Google Shape;598;g39d62ae3b7c_0_697"/>
          <p:cNvSpPr/>
          <p:nvPr/>
        </p:nvSpPr>
        <p:spPr>
          <a:xfrm>
            <a:off x="234990" y="667504"/>
            <a:ext cx="7430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Executive Activation Decision</a:t>
            </a:r>
            <a:endParaRPr i="0" sz="4450" u="none" cap="none" strike="noStrike"/>
          </a:p>
        </p:txBody>
      </p:sp>
      <p:sp>
        <p:nvSpPr>
          <p:cNvPr id="599" name="Google Shape;599;g39d62ae3b7c_0_697"/>
          <p:cNvSpPr/>
          <p:nvPr/>
        </p:nvSpPr>
        <p:spPr>
          <a:xfrm>
            <a:off x="234990" y="194325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D1282E"/>
                </a:solidFill>
              </a:rPr>
              <a:t>Decision Logic</a:t>
            </a:r>
            <a:endParaRPr i="0" sz="2200" u="none" cap="none" strike="noStrike"/>
          </a:p>
        </p:txBody>
      </p:sp>
      <p:sp>
        <p:nvSpPr>
          <p:cNvPr id="600" name="Google Shape;600;g39d62ae3b7c_0_697"/>
          <p:cNvSpPr/>
          <p:nvPr/>
        </p:nvSpPr>
        <p:spPr>
          <a:xfrm>
            <a:off x="234990" y="2524403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is declared when confidence, not availability, is at risk</a:t>
            </a:r>
            <a:endParaRPr i="0" sz="1750" u="none" cap="none" strike="noStrike"/>
          </a:p>
        </p:txBody>
      </p:sp>
      <p:sp>
        <p:nvSpPr>
          <p:cNvPr id="601" name="Google Shape;601;g39d62ae3b7c_0_697"/>
          <p:cNvSpPr/>
          <p:nvPr/>
        </p:nvSpPr>
        <p:spPr>
          <a:xfrm>
            <a:off x="234990" y="332950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must be visible and formal</a:t>
            </a:r>
            <a:endParaRPr i="0" sz="1750" u="none" cap="none" strike="noStrike"/>
          </a:p>
        </p:txBody>
      </p:sp>
      <p:sp>
        <p:nvSpPr>
          <p:cNvPr id="602" name="Google Shape;602;g39d62ae3b7c_0_697"/>
          <p:cNvSpPr/>
          <p:nvPr/>
        </p:nvSpPr>
        <p:spPr>
          <a:xfrm>
            <a:off x="234990" y="377170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shifts from fixing to stabilizing trust</a:t>
            </a:r>
            <a:endParaRPr i="0" sz="1750" u="none" cap="none" strike="noStrike"/>
          </a:p>
        </p:txBody>
      </p:sp>
      <p:sp>
        <p:nvSpPr>
          <p:cNvPr id="603" name="Google Shape;603;g39d62ae3b7c_0_697"/>
          <p:cNvSpPr/>
          <p:nvPr/>
        </p:nvSpPr>
        <p:spPr>
          <a:xfrm>
            <a:off x="234990" y="421390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Command replaces coordination</a:t>
            </a:r>
            <a:endParaRPr i="0" sz="1750" u="none" cap="none" strike="noStrike"/>
          </a:p>
        </p:txBody>
      </p:sp>
      <p:sp>
        <p:nvSpPr>
          <p:cNvPr id="604" name="Google Shape;604;g39d62ae3b7c_0_697"/>
          <p:cNvSpPr/>
          <p:nvPr/>
        </p:nvSpPr>
        <p:spPr>
          <a:xfrm>
            <a:off x="7040721" y="1943259"/>
            <a:ext cx="3511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D1282E"/>
                </a:solidFill>
              </a:rPr>
              <a:t>Consequences of Activation</a:t>
            </a:r>
            <a:endParaRPr i="0" sz="2200" u="none" cap="none" strike="noStrike"/>
          </a:p>
        </p:txBody>
      </p:sp>
      <p:sp>
        <p:nvSpPr>
          <p:cNvPr id="605" name="Google Shape;605;g39d62ae3b7c_0_697"/>
          <p:cNvSpPr/>
          <p:nvPr/>
        </p:nvSpPr>
        <p:spPr>
          <a:xfrm>
            <a:off x="7040724" y="2524400"/>
            <a:ext cx="4941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Stabilization becomes first success metric</a:t>
            </a:r>
            <a:endParaRPr i="0" sz="1750" u="none" cap="none" strike="noStrike"/>
          </a:p>
        </p:txBody>
      </p:sp>
      <p:sp>
        <p:nvSpPr>
          <p:cNvPr id="606" name="Google Shape;606;g39d62ae3b7c_0_697"/>
          <p:cNvSpPr/>
          <p:nvPr/>
        </p:nvSpPr>
        <p:spPr>
          <a:xfrm>
            <a:off x="7040724" y="2966599"/>
            <a:ext cx="4941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lens overrides technical lens</a:t>
            </a:r>
            <a:endParaRPr i="0" sz="1750" u="none" cap="none" strike="noStrike"/>
          </a:p>
        </p:txBody>
      </p:sp>
      <p:sp>
        <p:nvSpPr>
          <p:cNvPr id="607" name="Google Shape;607;g39d62ae3b7c_0_697"/>
          <p:cNvSpPr/>
          <p:nvPr/>
        </p:nvSpPr>
        <p:spPr>
          <a:xfrm>
            <a:off x="7040724" y="3408799"/>
            <a:ext cx="4941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cadence is now leadership-owned</a:t>
            </a:r>
            <a:endParaRPr i="0" sz="1750" u="none" cap="none" strike="noStrike"/>
          </a:p>
        </p:txBody>
      </p:sp>
      <p:sp>
        <p:nvSpPr>
          <p:cNvPr id="608" name="Google Shape;608;g39d62ae3b7c_0_697"/>
          <p:cNvSpPr/>
          <p:nvPr/>
        </p:nvSpPr>
        <p:spPr>
          <a:xfrm>
            <a:off x="7040724" y="4293198"/>
            <a:ext cx="4941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Accountability shifts upward</a:t>
            </a:r>
            <a:endParaRPr i="0" sz="1750" u="none" cap="none" strike="noStrike"/>
          </a:p>
        </p:txBody>
      </p:sp>
      <p:sp>
        <p:nvSpPr>
          <p:cNvPr id="609" name="Google Shape;609;g39d62ae3b7c_0_697"/>
          <p:cNvSpPr/>
          <p:nvPr/>
        </p:nvSpPr>
        <p:spPr>
          <a:xfrm>
            <a:off x="7040724" y="4684423"/>
            <a:ext cx="4941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Recovery planning becomes secondary until control is re-established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d62ae3b7c_0_71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16" name="Google Shape;616;g39d62ae3b7c_0_71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7" name="Google Shape;617;g39d62ae3b7c_0_715"/>
          <p:cNvSpPr/>
          <p:nvPr/>
        </p:nvSpPr>
        <p:spPr>
          <a:xfrm>
            <a:off x="387402" y="1219750"/>
            <a:ext cx="8367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Governance Consequences</a:t>
            </a:r>
            <a:endParaRPr i="0" sz="4450" u="none" cap="none" strike="noStrike"/>
          </a:p>
        </p:txBody>
      </p:sp>
      <p:sp>
        <p:nvSpPr>
          <p:cNvPr id="618" name="Google Shape;618;g39d62ae3b7c_0_715"/>
          <p:cNvSpPr/>
          <p:nvPr/>
        </p:nvSpPr>
        <p:spPr>
          <a:xfrm>
            <a:off x="387390" y="21553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Executive ownership is now active</a:t>
            </a:r>
            <a:endParaRPr i="0" sz="1750" u="none" cap="none" strike="noStrike"/>
          </a:p>
        </p:txBody>
      </p:sp>
      <p:sp>
        <p:nvSpPr>
          <p:cNvPr id="619" name="Google Shape;619;g39d62ae3b7c_0_715"/>
          <p:cNvSpPr/>
          <p:nvPr/>
        </p:nvSpPr>
        <p:spPr>
          <a:xfrm>
            <a:off x="387390" y="25975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Narrative risk must be managed</a:t>
            </a:r>
            <a:endParaRPr i="0" sz="1750" u="none" cap="none" strike="noStrike"/>
          </a:p>
        </p:txBody>
      </p:sp>
      <p:sp>
        <p:nvSpPr>
          <p:cNvPr id="620" name="Google Shape;620;g39d62ae3b7c_0_715"/>
          <p:cNvSpPr/>
          <p:nvPr/>
        </p:nvSpPr>
        <p:spPr>
          <a:xfrm>
            <a:off x="387390" y="30397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Stakeholder perception becomes outcome-critical</a:t>
            </a:r>
            <a:endParaRPr i="0" sz="1750" u="none" cap="none" strike="noStrike"/>
          </a:p>
        </p:txBody>
      </p:sp>
      <p:sp>
        <p:nvSpPr>
          <p:cNvPr id="621" name="Google Shape;621;g39d62ae3b7c_0_715"/>
          <p:cNvSpPr/>
          <p:nvPr/>
        </p:nvSpPr>
        <p:spPr>
          <a:xfrm>
            <a:off x="387390" y="34819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Legitimacy is now the metric</a:t>
            </a:r>
            <a:endParaRPr i="0" sz="1750" u="none" cap="none" strike="noStrike"/>
          </a:p>
        </p:txBody>
      </p:sp>
      <p:sp>
        <p:nvSpPr>
          <p:cNvPr id="622" name="Google Shape;622;g39d62ae3b7c_0_715"/>
          <p:cNvSpPr/>
          <p:nvPr/>
        </p:nvSpPr>
        <p:spPr>
          <a:xfrm>
            <a:off x="387390" y="39241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Response becomes part of organizational memory</a:t>
            </a:r>
            <a:endParaRPr i="0" sz="1750" u="none" cap="none" strike="noStrike"/>
          </a:p>
        </p:txBody>
      </p:sp>
      <p:pic>
        <p:nvPicPr>
          <p:cNvPr descr="preencoded.png" id="623" name="Google Shape;623;g39d62ae3b7c_0_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2827" y="2398347"/>
            <a:ext cx="3574925" cy="35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9d62ae3b7c_0_72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30" name="Google Shape;630;g39d62ae3b7c_0_72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1" name="Google Shape;631;g39d62ae3b7c_0_728"/>
          <p:cNvSpPr/>
          <p:nvPr/>
        </p:nvSpPr>
        <p:spPr>
          <a:xfrm>
            <a:off x="298502" y="802950"/>
            <a:ext cx="8748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Key Takeaways</a:t>
            </a:r>
            <a:endParaRPr i="0" sz="4450" u="none" cap="none" strike="noStrike"/>
          </a:p>
        </p:txBody>
      </p:sp>
      <p:sp>
        <p:nvSpPr>
          <p:cNvPr id="632" name="Google Shape;632;g39d62ae3b7c_0_728"/>
          <p:cNvSpPr/>
          <p:nvPr/>
        </p:nvSpPr>
        <p:spPr>
          <a:xfrm>
            <a:off x="298490" y="173855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Activation is a leadership threshold, not a technical one</a:t>
            </a:r>
            <a:endParaRPr i="0" sz="1750" u="none" cap="none" strike="noStrike"/>
          </a:p>
        </p:txBody>
      </p:sp>
      <p:sp>
        <p:nvSpPr>
          <p:cNvPr id="633" name="Google Shape;633;g39d62ae3b7c_0_728"/>
          <p:cNvSpPr/>
          <p:nvPr/>
        </p:nvSpPr>
        <p:spPr>
          <a:xfrm>
            <a:off x="298490" y="21807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Soft signals warn early; hard triggers confirm escalation</a:t>
            </a:r>
            <a:endParaRPr i="0" sz="1750" u="none" cap="none" strike="noStrike"/>
          </a:p>
        </p:txBody>
      </p:sp>
      <p:sp>
        <p:nvSpPr>
          <p:cNvPr id="634" name="Google Shape;634;g39d62ae3b7c_0_728"/>
          <p:cNvSpPr/>
          <p:nvPr/>
        </p:nvSpPr>
        <p:spPr>
          <a:xfrm>
            <a:off x="298490" y="26229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 crisis is declared to protect confidence, not systems</a:t>
            </a:r>
            <a:endParaRPr i="0" sz="1750" u="none" cap="none" strike="noStrike"/>
          </a:p>
        </p:txBody>
      </p:sp>
      <p:sp>
        <p:nvSpPr>
          <p:cNvPr id="635" name="Google Shape;635;g39d62ae3b7c_0_728"/>
          <p:cNvSpPr/>
          <p:nvPr/>
        </p:nvSpPr>
        <p:spPr>
          <a:xfrm>
            <a:off x="298490" y="30651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Decision timing affects legitimacy and containment</a:t>
            </a:r>
            <a:endParaRPr i="0" sz="1750" u="none" cap="none" strike="noStrike"/>
          </a:p>
        </p:txBody>
      </p:sp>
      <p:sp>
        <p:nvSpPr>
          <p:cNvPr id="636" name="Google Shape;636;g39d62ae3b7c_0_728"/>
          <p:cNvSpPr/>
          <p:nvPr/>
        </p:nvSpPr>
        <p:spPr>
          <a:xfrm>
            <a:off x="298490" y="35073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must be formal and visible once activated</a:t>
            </a:r>
            <a:endParaRPr i="0" sz="1750" u="none" cap="none" strike="noStrike"/>
          </a:p>
        </p:txBody>
      </p:sp>
      <p:sp>
        <p:nvSpPr>
          <p:cNvPr id="637" name="Google Shape;637;g39d62ae3b7c_0_728"/>
          <p:cNvSpPr/>
          <p:nvPr/>
        </p:nvSpPr>
        <p:spPr>
          <a:xfrm>
            <a:off x="298490" y="39495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Stabilization precedes recovery every time</a:t>
            </a:r>
            <a:endParaRPr i="0" sz="1750" u="none" cap="none" strike="noStrike"/>
          </a:p>
        </p:txBody>
      </p:sp>
      <p:sp>
        <p:nvSpPr>
          <p:cNvPr id="638" name="Google Shape;638;g39d62ae3b7c_0_728"/>
          <p:cNvSpPr/>
          <p:nvPr/>
        </p:nvSpPr>
        <p:spPr>
          <a:xfrm>
            <a:off x="298490" y="439173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maturity reflects organizational discipline</a:t>
            </a:r>
            <a:endParaRPr i="0" sz="1750" u="none" cap="none" strike="noStrike"/>
          </a:p>
        </p:txBody>
      </p:sp>
      <p:pic>
        <p:nvPicPr>
          <p:cNvPr descr="preencoded.png" id="639" name="Google Shape;639;g39d62ae3b7c_0_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9902" y="1616866"/>
            <a:ext cx="3624251" cy="36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8de0571ff3_0_7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646" name="Google Shape;646;g38de0571ff3_0_7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38de0571ff3_0_7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9d62ae3b7c_0_89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54" name="Google Shape;654;g39d62ae3b7c_0_89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5" name="Google Shape;655;g39d62ae3b7c_0_894"/>
          <p:cNvSpPr/>
          <p:nvPr/>
        </p:nvSpPr>
        <p:spPr>
          <a:xfrm>
            <a:off x="344024" y="417692"/>
            <a:ext cx="9009600" cy="18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746"/>
              <a:buFont typeface="Nunito Sans"/>
              <a:buNone/>
            </a:pPr>
            <a:r>
              <a:rPr i="0" lang="en-US" sz="5745" u="none" cap="none" strike="noStrike">
                <a:solidFill>
                  <a:srgbClr val="D1282E"/>
                </a:solidFill>
              </a:rPr>
              <a:t>CMT Roles, Escalation Protocols, and Reporting</a:t>
            </a:r>
            <a:endParaRPr i="0" sz="5745" u="none" cap="none" strike="noStrike"/>
          </a:p>
        </p:txBody>
      </p:sp>
      <p:sp>
        <p:nvSpPr>
          <p:cNvPr id="656" name="Google Shape;656;g39d62ae3b7c_0_894"/>
          <p:cNvSpPr/>
          <p:nvPr/>
        </p:nvSpPr>
        <p:spPr>
          <a:xfrm>
            <a:off x="344024" y="2735576"/>
            <a:ext cx="9009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Font typeface="Inter"/>
              <a:buNone/>
            </a:pPr>
            <a:r>
              <a:rPr i="0" lang="en-US" sz="1634" u="none" cap="none" strike="noStrike">
                <a:solidFill>
                  <a:srgbClr val="002060"/>
                </a:solidFill>
              </a:rPr>
              <a:t>Defining Who Acts, Who Escalates, and Who Must Be Informed</a:t>
            </a:r>
            <a:endParaRPr i="0" sz="1634" u="none" cap="none" strike="noStrike"/>
          </a:p>
        </p:txBody>
      </p:sp>
      <p:sp>
        <p:nvSpPr>
          <p:cNvPr id="657" name="Google Shape;657;g39d62ae3b7c_0_894"/>
          <p:cNvSpPr/>
          <p:nvPr/>
        </p:nvSpPr>
        <p:spPr>
          <a:xfrm>
            <a:off x="344024" y="3265262"/>
            <a:ext cx="9009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347" lvl="0" marL="32034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Char char="•"/>
            </a:pPr>
            <a:r>
              <a:rPr i="0" lang="en-US" sz="1634" u="none" cap="none" strike="noStrike">
                <a:solidFill>
                  <a:srgbClr val="002060"/>
                </a:solidFill>
              </a:rPr>
              <a:t>The CMT is activated when authority must shift upward</a:t>
            </a:r>
            <a:endParaRPr i="0" sz="1634" u="none" cap="none" strike="noStrike"/>
          </a:p>
        </p:txBody>
      </p:sp>
      <p:sp>
        <p:nvSpPr>
          <p:cNvPr id="658" name="Google Shape;658;g39d62ae3b7c_0_894"/>
          <p:cNvSpPr/>
          <p:nvPr/>
        </p:nvSpPr>
        <p:spPr>
          <a:xfrm>
            <a:off x="344024" y="3678378"/>
            <a:ext cx="9009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347" lvl="0" marL="32034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Char char="•"/>
            </a:pPr>
            <a:r>
              <a:rPr i="0" lang="en-US" sz="1634" u="none" cap="none" strike="noStrike">
                <a:solidFill>
                  <a:srgbClr val="002060"/>
                </a:solidFill>
              </a:rPr>
              <a:t>Escalation roles remove hesitation under pressure</a:t>
            </a:r>
            <a:endParaRPr i="0" sz="1634" u="none" cap="none" strike="noStrike"/>
          </a:p>
        </p:txBody>
      </p:sp>
      <p:sp>
        <p:nvSpPr>
          <p:cNvPr id="659" name="Google Shape;659;g39d62ae3b7c_0_894"/>
          <p:cNvSpPr/>
          <p:nvPr/>
        </p:nvSpPr>
        <p:spPr>
          <a:xfrm>
            <a:off x="344024" y="4091493"/>
            <a:ext cx="9009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347" lvl="0" marL="32034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Char char="•"/>
            </a:pPr>
            <a:r>
              <a:rPr i="0" lang="en-US" sz="1634" u="none" cap="none" strike="noStrike">
                <a:solidFill>
                  <a:srgbClr val="002060"/>
                </a:solidFill>
              </a:rPr>
              <a:t>Command replaces coordination when crisis is declared</a:t>
            </a:r>
            <a:endParaRPr i="0" sz="1634" u="none" cap="none" strike="noStrike"/>
          </a:p>
        </p:txBody>
      </p:sp>
      <p:sp>
        <p:nvSpPr>
          <p:cNvPr id="660" name="Google Shape;660;g39d62ae3b7c_0_894"/>
          <p:cNvSpPr/>
          <p:nvPr/>
        </p:nvSpPr>
        <p:spPr>
          <a:xfrm>
            <a:off x="344024" y="4504608"/>
            <a:ext cx="9009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347" lvl="0" marL="32034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Char char="•"/>
            </a:pPr>
            <a:r>
              <a:rPr i="0" lang="en-US" sz="1634" u="none" cap="none" strike="noStrike">
                <a:solidFill>
                  <a:srgbClr val="002060"/>
                </a:solidFill>
              </a:rPr>
              <a:t>Reporting sustains legitimacy during uncertainty</a:t>
            </a:r>
            <a:endParaRPr i="0" sz="1634" u="none" cap="none" strike="noStrike"/>
          </a:p>
        </p:txBody>
      </p:sp>
      <p:sp>
        <p:nvSpPr>
          <p:cNvPr id="661" name="Google Shape;661;g39d62ae3b7c_0_894"/>
          <p:cNvSpPr/>
          <p:nvPr/>
        </p:nvSpPr>
        <p:spPr>
          <a:xfrm>
            <a:off x="344024" y="4917724"/>
            <a:ext cx="90096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347" lvl="0" marL="32034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35"/>
              <a:buChar char="•"/>
            </a:pPr>
            <a:r>
              <a:rPr i="0" lang="en-US" sz="1634" u="none" cap="none" strike="noStrike">
                <a:solidFill>
                  <a:srgbClr val="002060"/>
                </a:solidFill>
              </a:rPr>
              <a:t>Governance becomes the stabilizing force</a:t>
            </a:r>
            <a:endParaRPr i="0" sz="1634" u="none" cap="none" strike="noStrike"/>
          </a:p>
        </p:txBody>
      </p:sp>
      <p:pic>
        <p:nvPicPr>
          <p:cNvPr descr="preencoded.png" id="662" name="Google Shape;662;g39d62ae3b7c_0_8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9085" y="2796340"/>
            <a:ext cx="2658440" cy="354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9d62ae3b7c_0_908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669" name="Google Shape;669;g39d62ae3b7c_0_908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Role structure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Pre-activation posture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Escalation mechanics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Command transfer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Reporting layers</a:t>
            </a:r>
            <a:endParaRPr b="0" sz="2200"/>
          </a:p>
        </p:txBody>
      </p:sp>
      <p:sp>
        <p:nvSpPr>
          <p:cNvPr id="670" name="Google Shape;670;g39d62ae3b7c_0_90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71" name="Google Shape;671;g39d62ae3b7c_0_90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2" name="Google Shape;672;g39d62ae3b7c_0_908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control pre-crisis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Know when escalation must happen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Clarify transfer of decision authority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Link reporting to governance functions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Elevate crisis leadership maturity</a:t>
            </a:r>
            <a:endParaRPr b="0" sz="2200"/>
          </a:p>
        </p:txBody>
      </p:sp>
      <p:sp>
        <p:nvSpPr>
          <p:cNvPr id="673" name="Google Shape;673;g39d62ae3b7c_0_908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9d62ae3b7c_0_91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80" name="Google Shape;680;g39d62ae3b7c_0_91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1" name="Google Shape;681;g39d62ae3b7c_0_918"/>
          <p:cNvSpPr/>
          <p:nvPr/>
        </p:nvSpPr>
        <p:spPr>
          <a:xfrm>
            <a:off x="438190" y="1087398"/>
            <a:ext cx="5958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Roles Before Activation</a:t>
            </a:r>
            <a:endParaRPr i="0" sz="4450" u="none" cap="none" strike="noStrike"/>
          </a:p>
        </p:txBody>
      </p:sp>
      <p:sp>
        <p:nvSpPr>
          <p:cNvPr id="682" name="Google Shape;682;g39d62ae3b7c_0_918"/>
          <p:cNvSpPr/>
          <p:nvPr/>
        </p:nvSpPr>
        <p:spPr>
          <a:xfrm>
            <a:off x="438190" y="23404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Operational containment remains local</a:t>
            </a:r>
            <a:endParaRPr i="0" sz="1750" u="none" cap="none" strike="noStrike"/>
          </a:p>
        </p:txBody>
      </p:sp>
      <p:sp>
        <p:nvSpPr>
          <p:cNvPr id="683" name="Google Shape;683;g39d62ae3b7c_0_918"/>
          <p:cNvSpPr/>
          <p:nvPr/>
        </p:nvSpPr>
        <p:spPr>
          <a:xfrm>
            <a:off x="438190" y="27826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Incident lead directs response</a:t>
            </a:r>
            <a:endParaRPr i="0" sz="1750" u="none" cap="none" strike="noStrike"/>
          </a:p>
        </p:txBody>
      </p:sp>
      <p:sp>
        <p:nvSpPr>
          <p:cNvPr id="684" name="Google Shape;684;g39d62ae3b7c_0_918"/>
          <p:cNvSpPr/>
          <p:nvPr/>
        </p:nvSpPr>
        <p:spPr>
          <a:xfrm>
            <a:off x="438190" y="32248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Business owner tracks exposure</a:t>
            </a:r>
            <a:endParaRPr i="0" sz="1750" u="none" cap="none" strike="noStrike"/>
          </a:p>
        </p:txBody>
      </p:sp>
      <p:sp>
        <p:nvSpPr>
          <p:cNvPr id="685" name="Google Shape;685;g39d62ae3b7c_0_918"/>
          <p:cNvSpPr/>
          <p:nvPr/>
        </p:nvSpPr>
        <p:spPr>
          <a:xfrm>
            <a:off x="438190" y="36670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is not yet invoked</a:t>
            </a:r>
            <a:endParaRPr i="0" sz="1750" u="none" cap="none" strike="noStrike"/>
          </a:p>
        </p:txBody>
      </p:sp>
      <p:sp>
        <p:nvSpPr>
          <p:cNvPr id="686" name="Google Shape;686;g39d62ae3b7c_0_918"/>
          <p:cNvSpPr/>
          <p:nvPr/>
        </p:nvSpPr>
        <p:spPr>
          <a:xfrm>
            <a:off x="438190" y="41092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Teams monitor stability conditions</a:t>
            </a:r>
            <a:endParaRPr i="0" sz="1750" u="none" cap="none" strike="noStrike"/>
          </a:p>
        </p:txBody>
      </p:sp>
      <p:sp>
        <p:nvSpPr>
          <p:cNvPr id="687" name="Google Shape;687;g39d62ae3b7c_0_918"/>
          <p:cNvSpPr/>
          <p:nvPr/>
        </p:nvSpPr>
        <p:spPr>
          <a:xfrm>
            <a:off x="7243921" y="23404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Observation precedes escalation</a:t>
            </a:r>
            <a:endParaRPr i="0" sz="1750" u="none" cap="none" strike="noStrike"/>
          </a:p>
        </p:txBody>
      </p:sp>
      <p:sp>
        <p:nvSpPr>
          <p:cNvPr id="688" name="Google Shape;688;g39d62ae3b7c_0_918"/>
          <p:cNvSpPr/>
          <p:nvPr/>
        </p:nvSpPr>
        <p:spPr>
          <a:xfrm>
            <a:off x="7243921" y="27826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Accountability is horizontal</a:t>
            </a:r>
            <a:endParaRPr i="0" sz="1750" u="none" cap="none" strike="noStrike"/>
          </a:p>
        </p:txBody>
      </p:sp>
      <p:sp>
        <p:nvSpPr>
          <p:cNvPr id="689" name="Google Shape;689;g39d62ae3b7c_0_918"/>
          <p:cNvSpPr/>
          <p:nvPr/>
        </p:nvSpPr>
        <p:spPr>
          <a:xfrm>
            <a:off x="7243921" y="32248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stays at functional level</a:t>
            </a:r>
            <a:endParaRPr i="0" sz="1750" u="none" cap="none" strike="noStrike"/>
          </a:p>
        </p:txBody>
      </p:sp>
      <p:sp>
        <p:nvSpPr>
          <p:cNvPr id="690" name="Google Shape;690;g39d62ae3b7c_0_918"/>
          <p:cNvSpPr/>
          <p:nvPr/>
        </p:nvSpPr>
        <p:spPr>
          <a:xfrm>
            <a:off x="7243921" y="36670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Readiness is not command</a:t>
            </a:r>
            <a:endParaRPr i="0" sz="1750" u="none" cap="none" strike="noStrike"/>
          </a:p>
        </p:txBody>
      </p:sp>
      <p:sp>
        <p:nvSpPr>
          <p:cNvPr id="691" name="Google Shape;691;g39d62ae3b7c_0_918"/>
          <p:cNvSpPr/>
          <p:nvPr/>
        </p:nvSpPr>
        <p:spPr>
          <a:xfrm>
            <a:off x="7243921" y="41092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Visibility remains tactical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9d62ae3b7c_0_93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98" name="Google Shape;698;g39d62ae3b7c_0_93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699" name="Google Shape;699;g39d62ae3b7c_0_9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90" y="1963914"/>
            <a:ext cx="2845595" cy="379404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39d62ae3b7c_0_935"/>
          <p:cNvSpPr/>
          <p:nvPr/>
        </p:nvSpPr>
        <p:spPr>
          <a:xfrm>
            <a:off x="4149606" y="191283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CMT governs response structure, not execution</a:t>
            </a:r>
            <a:endParaRPr i="0" sz="1750" u="none" cap="none" strike="noStrike"/>
          </a:p>
        </p:txBody>
      </p:sp>
      <p:sp>
        <p:nvSpPr>
          <p:cNvPr id="701" name="Google Shape;701;g39d62ae3b7c_0_935"/>
          <p:cNvSpPr/>
          <p:nvPr/>
        </p:nvSpPr>
        <p:spPr>
          <a:xfrm>
            <a:off x="4149606" y="235503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Command shifts from horizontal to vertical</a:t>
            </a:r>
            <a:endParaRPr i="0" sz="1750" u="none" cap="none" strike="noStrike"/>
          </a:p>
        </p:txBody>
      </p:sp>
      <p:sp>
        <p:nvSpPr>
          <p:cNvPr id="702" name="Google Shape;702;g39d62ae3b7c_0_935"/>
          <p:cNvSpPr/>
          <p:nvPr/>
        </p:nvSpPr>
        <p:spPr>
          <a:xfrm>
            <a:off x="4149606" y="279723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Legitimacy becomes part of containment</a:t>
            </a:r>
            <a:endParaRPr i="0" sz="1750" u="none" cap="none" strike="noStrike"/>
          </a:p>
        </p:txBody>
      </p:sp>
      <p:sp>
        <p:nvSpPr>
          <p:cNvPr id="703" name="Google Shape;703;g39d62ae3b7c_0_935"/>
          <p:cNvSpPr/>
          <p:nvPr/>
        </p:nvSpPr>
        <p:spPr>
          <a:xfrm>
            <a:off x="4149606" y="323943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becomes a deliverable</a:t>
            </a:r>
            <a:endParaRPr i="0" sz="1750" u="none" cap="none" strike="noStrike"/>
          </a:p>
        </p:txBody>
      </p:sp>
      <p:sp>
        <p:nvSpPr>
          <p:cNvPr id="704" name="Google Shape;704;g39d62ae3b7c_0_935"/>
          <p:cNvSpPr/>
          <p:nvPr/>
        </p:nvSpPr>
        <p:spPr>
          <a:xfrm>
            <a:off x="4149606" y="368163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= governance activation</a:t>
            </a:r>
            <a:endParaRPr i="0" sz="1750" u="none" cap="none" strike="noStrike"/>
          </a:p>
        </p:txBody>
      </p:sp>
      <p:sp>
        <p:nvSpPr>
          <p:cNvPr id="705" name="Google Shape;705;g39d62ae3b7c_0_935"/>
          <p:cNvSpPr/>
          <p:nvPr/>
        </p:nvSpPr>
        <p:spPr>
          <a:xfrm>
            <a:off x="400090" y="848955"/>
            <a:ext cx="6655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lang="en-US" sz="4450">
                <a:solidFill>
                  <a:srgbClr val="D1282E"/>
                </a:solidFill>
              </a:rPr>
              <a:t>CMT Role Context</a:t>
            </a:r>
            <a:endParaRPr i="0" sz="4450" u="none" cap="none" strike="noStrik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9d62ae3b7c_0_94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12" name="Google Shape;712;g39d62ae3b7c_0_94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3" name="Google Shape;713;g39d62ae3b7c_0_948"/>
          <p:cNvSpPr/>
          <p:nvPr/>
        </p:nvSpPr>
        <p:spPr>
          <a:xfrm>
            <a:off x="374690" y="1252498"/>
            <a:ext cx="9702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Escalation Protocols During Activation</a:t>
            </a:r>
            <a:endParaRPr i="0" sz="4450" u="none" cap="none" strike="noStrike"/>
          </a:p>
        </p:txBody>
      </p:sp>
      <p:sp>
        <p:nvSpPr>
          <p:cNvPr id="714" name="Google Shape;714;g39d62ae3b7c_0_948"/>
          <p:cNvSpPr/>
          <p:nvPr/>
        </p:nvSpPr>
        <p:spPr>
          <a:xfrm>
            <a:off x="374690" y="25055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formally transfers upward</a:t>
            </a:r>
            <a:endParaRPr i="0" sz="1750" u="none" cap="none" strike="noStrike"/>
          </a:p>
        </p:txBody>
      </p:sp>
      <p:sp>
        <p:nvSpPr>
          <p:cNvPr id="715" name="Google Shape;715;g39d62ae3b7c_0_948"/>
          <p:cNvSpPr/>
          <p:nvPr/>
        </p:nvSpPr>
        <p:spPr>
          <a:xfrm>
            <a:off x="374690" y="29477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Command cadence replaces coordination</a:t>
            </a:r>
            <a:endParaRPr i="0" sz="1750" u="none" cap="none" strike="noStrike"/>
          </a:p>
        </p:txBody>
      </p:sp>
      <p:sp>
        <p:nvSpPr>
          <p:cNvPr id="716" name="Google Shape;716;g39d62ae3b7c_0_948"/>
          <p:cNvSpPr/>
          <p:nvPr/>
        </p:nvSpPr>
        <p:spPr>
          <a:xfrm>
            <a:off x="374690" y="33899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Declaration marks control change</a:t>
            </a:r>
            <a:endParaRPr i="0" sz="1750" u="none" cap="none" strike="noStrike"/>
          </a:p>
        </p:txBody>
      </p:sp>
      <p:sp>
        <p:nvSpPr>
          <p:cNvPr id="717" name="Google Shape;717;g39d62ae3b7c_0_948"/>
          <p:cNvSpPr/>
          <p:nvPr/>
        </p:nvSpPr>
        <p:spPr>
          <a:xfrm>
            <a:off x="374690" y="38321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Timing is a governance safeguard</a:t>
            </a:r>
            <a:endParaRPr i="0" sz="1750" u="none" cap="none" strike="noStrike"/>
          </a:p>
        </p:txBody>
      </p:sp>
      <p:sp>
        <p:nvSpPr>
          <p:cNvPr id="718" name="Google Shape;718;g39d62ae3b7c_0_948"/>
          <p:cNvSpPr/>
          <p:nvPr/>
        </p:nvSpPr>
        <p:spPr>
          <a:xfrm>
            <a:off x="374690" y="42743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Visibility becomes executive-level</a:t>
            </a:r>
            <a:endParaRPr i="0" sz="1750" u="none" cap="none" strike="noStrike"/>
          </a:p>
        </p:txBody>
      </p:sp>
      <p:sp>
        <p:nvSpPr>
          <p:cNvPr id="719" name="Google Shape;719;g39d62ae3b7c_0_948"/>
          <p:cNvSpPr/>
          <p:nvPr/>
        </p:nvSpPr>
        <p:spPr>
          <a:xfrm>
            <a:off x="7180421" y="250551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Incident lead signals escalation</a:t>
            </a:r>
            <a:endParaRPr i="0" sz="1750" u="none" cap="none" strike="noStrike"/>
          </a:p>
        </p:txBody>
      </p:sp>
      <p:sp>
        <p:nvSpPr>
          <p:cNvPr id="720" name="Google Shape;720;g39d62ae3b7c_0_948"/>
          <p:cNvSpPr/>
          <p:nvPr/>
        </p:nvSpPr>
        <p:spPr>
          <a:xfrm>
            <a:off x="7180421" y="294771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CMT validates scope/severity</a:t>
            </a:r>
            <a:endParaRPr i="0" sz="1750" u="none" cap="none" strike="noStrike"/>
          </a:p>
        </p:txBody>
      </p:sp>
      <p:sp>
        <p:nvSpPr>
          <p:cNvPr id="721" name="Google Shape;721;g39d62ae3b7c_0_948"/>
          <p:cNvSpPr/>
          <p:nvPr/>
        </p:nvSpPr>
        <p:spPr>
          <a:xfrm>
            <a:off x="7180421" y="338990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Thresholds justify activation</a:t>
            </a:r>
            <a:endParaRPr i="0" sz="1750" u="none" cap="none" strike="noStrike"/>
          </a:p>
        </p:txBody>
      </p:sp>
      <p:sp>
        <p:nvSpPr>
          <p:cNvPr id="722" name="Google Shape;722;g39d62ae3b7c_0_948"/>
          <p:cNvSpPr/>
          <p:nvPr/>
        </p:nvSpPr>
        <p:spPr>
          <a:xfrm>
            <a:off x="7180421" y="383210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becomes accountable</a:t>
            </a:r>
            <a:endParaRPr i="0" sz="1750" u="none" cap="none" strike="noStrike"/>
          </a:p>
        </p:txBody>
      </p:sp>
      <p:sp>
        <p:nvSpPr>
          <p:cNvPr id="723" name="Google Shape;723;g39d62ae3b7c_0_948"/>
          <p:cNvSpPr/>
          <p:nvPr/>
        </p:nvSpPr>
        <p:spPr>
          <a:xfrm>
            <a:off x="7180421" y="427430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is documented posture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9d62ae3b7c_0_96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30" name="Google Shape;730;g39d62ae3b7c_0_96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31" name="Google Shape;731;g39d62ae3b7c_0_9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790" y="2395577"/>
            <a:ext cx="2845595" cy="379404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9d62ae3b7c_0_965"/>
          <p:cNvSpPr/>
          <p:nvPr/>
        </p:nvSpPr>
        <p:spPr>
          <a:xfrm>
            <a:off x="4073406" y="23444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Response objective becomes confidence</a:t>
            </a:r>
            <a:endParaRPr i="0" sz="1750" u="none" cap="none" strike="noStrike"/>
          </a:p>
        </p:txBody>
      </p:sp>
      <p:sp>
        <p:nvSpPr>
          <p:cNvPr id="733" name="Google Shape;733;g39d62ae3b7c_0_965"/>
          <p:cNvSpPr/>
          <p:nvPr/>
        </p:nvSpPr>
        <p:spPr>
          <a:xfrm>
            <a:off x="4073406" y="278669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directs stabilization</a:t>
            </a:r>
            <a:endParaRPr i="0" sz="1750" u="none" cap="none" strike="noStrike"/>
          </a:p>
        </p:txBody>
      </p:sp>
      <p:sp>
        <p:nvSpPr>
          <p:cNvPr id="734" name="Google Shape;734;g39d62ae3b7c_0_965"/>
          <p:cNvSpPr/>
          <p:nvPr/>
        </p:nvSpPr>
        <p:spPr>
          <a:xfrm>
            <a:off x="4073406" y="32288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becomes control</a:t>
            </a:r>
            <a:endParaRPr i="0" sz="1750" u="none" cap="none" strike="noStrike"/>
          </a:p>
        </p:txBody>
      </p:sp>
      <p:sp>
        <p:nvSpPr>
          <p:cNvPr id="735" name="Google Shape;735;g39d62ae3b7c_0_965"/>
          <p:cNvSpPr/>
          <p:nvPr/>
        </p:nvSpPr>
        <p:spPr>
          <a:xfrm>
            <a:off x="4073406" y="36710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Delay magnifies risk</a:t>
            </a:r>
            <a:endParaRPr i="0" sz="1750" u="none" cap="none" strike="noStrike"/>
          </a:p>
        </p:txBody>
      </p:sp>
      <p:sp>
        <p:nvSpPr>
          <p:cNvPr id="736" name="Google Shape;736;g39d62ae3b7c_0_965"/>
          <p:cNvSpPr/>
          <p:nvPr/>
        </p:nvSpPr>
        <p:spPr>
          <a:xfrm>
            <a:off x="4073406" y="41132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CMT becomes decision center</a:t>
            </a:r>
            <a:endParaRPr i="0" sz="1750" u="none" cap="none" strike="noStrike"/>
          </a:p>
        </p:txBody>
      </p:sp>
      <p:sp>
        <p:nvSpPr>
          <p:cNvPr id="737" name="Google Shape;737;g39d62ae3b7c_0_965"/>
          <p:cNvSpPr/>
          <p:nvPr/>
        </p:nvSpPr>
        <p:spPr>
          <a:xfrm>
            <a:off x="400102" y="848950"/>
            <a:ext cx="8064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lang="en-US" sz="4450">
                <a:solidFill>
                  <a:srgbClr val="D1282E"/>
                </a:solidFill>
              </a:rPr>
              <a:t>Operational -&gt; Strategic Shift </a:t>
            </a:r>
            <a:endParaRPr i="0" sz="44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d62ae3b7c_0_5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12" name="Google Shape;212;g39d62ae3b7c_0_5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g39d62ae3b7c_0_50"/>
          <p:cNvSpPr/>
          <p:nvPr/>
        </p:nvSpPr>
        <p:spPr>
          <a:xfrm>
            <a:off x="247690" y="610156"/>
            <a:ext cx="7205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Command Structure &amp; Roles</a:t>
            </a:r>
            <a:endParaRPr i="0" sz="4450" u="none" cap="none" strike="noStrike"/>
          </a:p>
        </p:txBody>
      </p:sp>
      <p:sp>
        <p:nvSpPr>
          <p:cNvPr id="214" name="Google Shape;214;g39d62ae3b7c_0_50"/>
          <p:cNvSpPr/>
          <p:nvPr/>
        </p:nvSpPr>
        <p:spPr>
          <a:xfrm>
            <a:off x="247690" y="15457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Executives define direction and escalation scope</a:t>
            </a:r>
            <a:endParaRPr i="0" sz="1750" u="none" cap="none" strike="noStrike"/>
          </a:p>
        </p:txBody>
      </p:sp>
      <p:sp>
        <p:nvSpPr>
          <p:cNvPr id="215" name="Google Shape;215;g39d62ae3b7c_0_50"/>
          <p:cNvSpPr/>
          <p:nvPr/>
        </p:nvSpPr>
        <p:spPr>
          <a:xfrm>
            <a:off x="247690" y="19879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Response teams perform stabilization actions</a:t>
            </a:r>
            <a:endParaRPr i="0" sz="1750" u="none" cap="none" strike="noStrike"/>
          </a:p>
        </p:txBody>
      </p:sp>
      <p:sp>
        <p:nvSpPr>
          <p:cNvPr id="216" name="Google Shape;216;g39d62ae3b7c_0_50"/>
          <p:cNvSpPr/>
          <p:nvPr/>
        </p:nvSpPr>
        <p:spPr>
          <a:xfrm>
            <a:off x="247690" y="24301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Communications protects stakeholder trust</a:t>
            </a:r>
            <a:endParaRPr i="0" sz="1750" u="none" cap="none" strike="noStrike"/>
          </a:p>
        </p:txBody>
      </p:sp>
      <p:sp>
        <p:nvSpPr>
          <p:cNvPr id="217" name="Google Shape;217;g39d62ae3b7c_0_50"/>
          <p:cNvSpPr/>
          <p:nvPr/>
        </p:nvSpPr>
        <p:spPr>
          <a:xfrm>
            <a:off x="247690" y="28723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Legal and HR manage governance and risk exposure</a:t>
            </a:r>
            <a:endParaRPr i="0" sz="1750" u="none" cap="none" strike="noStrike"/>
          </a:p>
        </p:txBody>
      </p:sp>
      <p:sp>
        <p:nvSpPr>
          <p:cNvPr id="218" name="Google Shape;218;g39d62ae3b7c_0_50"/>
          <p:cNvSpPr/>
          <p:nvPr/>
        </p:nvSpPr>
        <p:spPr>
          <a:xfrm>
            <a:off x="247690" y="33145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Clear structure prevents confusion under pressure</a:t>
            </a:r>
            <a:endParaRPr i="0" sz="1750" u="none" cap="none" strike="noStrike"/>
          </a:p>
        </p:txBody>
      </p:sp>
      <p:pic>
        <p:nvPicPr>
          <p:cNvPr descr="preencoded.png" id="219" name="Google Shape;219;g39d62ae3b7c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3401" y="1908748"/>
            <a:ext cx="3367004" cy="336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9d62ae3b7c_0_97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44" name="Google Shape;744;g39d62ae3b7c_0_97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45" name="Google Shape;745;g39d62ae3b7c_0_9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590" y="1824077"/>
            <a:ext cx="2845595" cy="379404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39d62ae3b7c_0_978"/>
          <p:cNvSpPr/>
          <p:nvPr/>
        </p:nvSpPr>
        <p:spPr>
          <a:xfrm>
            <a:off x="3870206" y="177299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Advisory posture ends at activation</a:t>
            </a:r>
            <a:endParaRPr i="0" sz="1750" u="none" cap="none" strike="noStrike"/>
          </a:p>
        </p:txBody>
      </p:sp>
      <p:sp>
        <p:nvSpPr>
          <p:cNvPr id="747" name="Google Shape;747;g39d62ae3b7c_0_978"/>
          <p:cNvSpPr/>
          <p:nvPr/>
        </p:nvSpPr>
        <p:spPr>
          <a:xfrm>
            <a:off x="3870206" y="221519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Silence signals uncertainty</a:t>
            </a:r>
            <a:endParaRPr i="0" sz="1750" u="none" cap="none" strike="noStrike"/>
          </a:p>
        </p:txBody>
      </p:sp>
      <p:sp>
        <p:nvSpPr>
          <p:cNvPr id="748" name="Google Shape;748;g39d62ae3b7c_0_978"/>
          <p:cNvSpPr/>
          <p:nvPr/>
        </p:nvSpPr>
        <p:spPr>
          <a:xfrm>
            <a:off x="3870206" y="26573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Command stabilizes perception</a:t>
            </a:r>
            <a:endParaRPr i="0" sz="1750" u="none" cap="none" strike="noStrike"/>
          </a:p>
        </p:txBody>
      </p:sp>
      <p:sp>
        <p:nvSpPr>
          <p:cNvPr id="749" name="Google Shape;749;g39d62ae3b7c_0_978"/>
          <p:cNvSpPr/>
          <p:nvPr/>
        </p:nvSpPr>
        <p:spPr>
          <a:xfrm>
            <a:off x="3870206" y="30995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replaces execution</a:t>
            </a:r>
            <a:endParaRPr i="0" sz="1750" u="none" cap="none" strike="noStrike"/>
          </a:p>
        </p:txBody>
      </p:sp>
      <p:sp>
        <p:nvSpPr>
          <p:cNvPr id="750" name="Google Shape;750;g39d62ae3b7c_0_978"/>
          <p:cNvSpPr/>
          <p:nvPr/>
        </p:nvSpPr>
        <p:spPr>
          <a:xfrm>
            <a:off x="3870206" y="35417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must be visible</a:t>
            </a:r>
            <a:endParaRPr i="0" sz="1750" u="none" cap="none" strike="noStrike"/>
          </a:p>
        </p:txBody>
      </p:sp>
      <p:sp>
        <p:nvSpPr>
          <p:cNvPr id="751" name="Google Shape;751;g39d62ae3b7c_0_978"/>
          <p:cNvSpPr/>
          <p:nvPr/>
        </p:nvSpPr>
        <p:spPr>
          <a:xfrm>
            <a:off x="400090" y="848955"/>
            <a:ext cx="6655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lang="en-US" sz="4450">
                <a:solidFill>
                  <a:srgbClr val="D1282E"/>
                </a:solidFill>
              </a:rPr>
              <a:t>Decision Authority</a:t>
            </a:r>
            <a:endParaRPr i="0" sz="4450" u="none" cap="none" strike="noStrik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9d62ae3b7c_0_99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58" name="Google Shape;758;g39d62ae3b7c_0_99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9" name="Google Shape;759;g39d62ae3b7c_0_991"/>
          <p:cNvSpPr/>
          <p:nvPr/>
        </p:nvSpPr>
        <p:spPr>
          <a:xfrm>
            <a:off x="400090" y="848955"/>
            <a:ext cx="6655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Reporting After Activation</a:t>
            </a:r>
            <a:endParaRPr i="0" sz="4450" u="none" cap="none" strike="noStrike"/>
          </a:p>
        </p:txBody>
      </p:sp>
      <p:sp>
        <p:nvSpPr>
          <p:cNvPr id="760" name="Google Shape;760;g39d62ae3b7c_0_991"/>
          <p:cNvSpPr/>
          <p:nvPr/>
        </p:nvSpPr>
        <p:spPr>
          <a:xfrm>
            <a:off x="400090" y="212471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D1282E"/>
                </a:solidFill>
              </a:rPr>
              <a:t>Internal</a:t>
            </a:r>
            <a:endParaRPr i="0" sz="2200" u="none" cap="none" strike="noStrike"/>
          </a:p>
        </p:txBody>
      </p:sp>
      <p:sp>
        <p:nvSpPr>
          <p:cNvPr id="761" name="Google Shape;761;g39d62ae3b7c_0_991"/>
          <p:cNvSpPr/>
          <p:nvPr/>
        </p:nvSpPr>
        <p:spPr>
          <a:xfrm>
            <a:off x="400090" y="270585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CMT briefs executives first</a:t>
            </a:r>
            <a:endParaRPr i="0" sz="1750" u="none" cap="none" strike="noStrike"/>
          </a:p>
        </p:txBody>
      </p:sp>
      <p:sp>
        <p:nvSpPr>
          <p:cNvPr id="762" name="Google Shape;762;g39d62ae3b7c_0_991"/>
          <p:cNvSpPr/>
          <p:nvPr/>
        </p:nvSpPr>
        <p:spPr>
          <a:xfrm>
            <a:off x="400090" y="314805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Messaging becomes aligned</a:t>
            </a:r>
            <a:endParaRPr i="0" sz="1750" u="none" cap="none" strike="noStrike"/>
          </a:p>
        </p:txBody>
      </p:sp>
      <p:sp>
        <p:nvSpPr>
          <p:cNvPr id="763" name="Google Shape;763;g39d62ae3b7c_0_991"/>
          <p:cNvSpPr/>
          <p:nvPr/>
        </p:nvSpPr>
        <p:spPr>
          <a:xfrm>
            <a:off x="400090" y="359025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Precision over volume</a:t>
            </a:r>
            <a:endParaRPr i="0" sz="1750" u="none" cap="none" strike="noStrike"/>
          </a:p>
        </p:txBody>
      </p:sp>
      <p:sp>
        <p:nvSpPr>
          <p:cNvPr id="764" name="Google Shape;764;g39d62ae3b7c_0_991"/>
          <p:cNvSpPr/>
          <p:nvPr/>
        </p:nvSpPr>
        <p:spPr>
          <a:xfrm>
            <a:off x="400090" y="403244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Cadence becomes structured</a:t>
            </a:r>
            <a:endParaRPr i="0" sz="1750" u="none" cap="none" strike="noStrike"/>
          </a:p>
        </p:txBody>
      </p:sp>
      <p:sp>
        <p:nvSpPr>
          <p:cNvPr id="765" name="Google Shape;765;g39d62ae3b7c_0_991"/>
          <p:cNvSpPr/>
          <p:nvPr/>
        </p:nvSpPr>
        <p:spPr>
          <a:xfrm>
            <a:off x="400090" y="447464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Accountability clarified</a:t>
            </a:r>
            <a:endParaRPr i="0" sz="1750" u="none" cap="none" strike="noStrike"/>
          </a:p>
        </p:txBody>
      </p:sp>
      <p:sp>
        <p:nvSpPr>
          <p:cNvPr id="766" name="Google Shape;766;g39d62ae3b7c_0_991"/>
          <p:cNvSpPr/>
          <p:nvPr/>
        </p:nvSpPr>
        <p:spPr>
          <a:xfrm>
            <a:off x="7205821" y="212471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D1282E"/>
                </a:solidFill>
              </a:rPr>
              <a:t>External</a:t>
            </a:r>
            <a:endParaRPr i="0" sz="2200" u="none" cap="none" strike="noStrike"/>
          </a:p>
        </p:txBody>
      </p:sp>
      <p:sp>
        <p:nvSpPr>
          <p:cNvPr id="767" name="Google Shape;767;g39d62ae3b7c_0_991"/>
          <p:cNvSpPr/>
          <p:nvPr/>
        </p:nvSpPr>
        <p:spPr>
          <a:xfrm>
            <a:off x="7205821" y="270585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Stakeholders become the audience</a:t>
            </a:r>
            <a:endParaRPr i="0" sz="1750" u="none" cap="none" strike="noStrike"/>
          </a:p>
        </p:txBody>
      </p:sp>
      <p:sp>
        <p:nvSpPr>
          <p:cNvPr id="768" name="Google Shape;768;g39d62ae3b7c_0_991"/>
          <p:cNvSpPr/>
          <p:nvPr/>
        </p:nvSpPr>
        <p:spPr>
          <a:xfrm>
            <a:off x="7205821" y="314805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Visibility prevents speculation</a:t>
            </a:r>
            <a:endParaRPr i="0" sz="1750" u="none" cap="none" strike="noStrike"/>
          </a:p>
        </p:txBody>
      </p:sp>
      <p:sp>
        <p:nvSpPr>
          <p:cNvPr id="769" name="Google Shape;769;g39d62ae3b7c_0_991"/>
          <p:cNvSpPr/>
          <p:nvPr/>
        </p:nvSpPr>
        <p:spPr>
          <a:xfrm>
            <a:off x="7205821" y="359025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Reporting protects legitimacy</a:t>
            </a:r>
            <a:endParaRPr i="0" sz="1750" u="none" cap="none" strike="noStrike"/>
          </a:p>
        </p:txBody>
      </p:sp>
      <p:sp>
        <p:nvSpPr>
          <p:cNvPr id="770" name="Google Shape;770;g39d62ae3b7c_0_991"/>
          <p:cNvSpPr/>
          <p:nvPr/>
        </p:nvSpPr>
        <p:spPr>
          <a:xfrm>
            <a:off x="7205821" y="403244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Trust becomes outcome</a:t>
            </a:r>
            <a:endParaRPr i="0" sz="1750" u="none" cap="none" strike="noStrike"/>
          </a:p>
        </p:txBody>
      </p:sp>
      <p:sp>
        <p:nvSpPr>
          <p:cNvPr id="771" name="Google Shape;771;g39d62ae3b7c_0_991"/>
          <p:cNvSpPr/>
          <p:nvPr/>
        </p:nvSpPr>
        <p:spPr>
          <a:xfrm>
            <a:off x="7205821" y="447464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is governance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9d62ae3b7c_0_101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78" name="Google Shape;778;g39d62ae3b7c_0_101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9" name="Google Shape;779;g39d62ae3b7c_0_1010"/>
          <p:cNvSpPr/>
          <p:nvPr/>
        </p:nvSpPr>
        <p:spPr>
          <a:xfrm>
            <a:off x="488990" y="752356"/>
            <a:ext cx="5995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Reporting Matters</a:t>
            </a:r>
            <a:endParaRPr i="0" sz="4450" u="none" cap="none" strike="noStrike"/>
          </a:p>
        </p:txBody>
      </p:sp>
      <p:sp>
        <p:nvSpPr>
          <p:cNvPr id="780" name="Google Shape;780;g39d62ae3b7c_0_1010"/>
          <p:cNvSpPr/>
          <p:nvPr/>
        </p:nvSpPr>
        <p:spPr>
          <a:xfrm>
            <a:off x="488990" y="200537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Reporting preserves confidence</a:t>
            </a:r>
            <a:endParaRPr i="0" sz="1750" u="none" cap="none" strike="noStrike"/>
          </a:p>
        </p:txBody>
      </p:sp>
      <p:sp>
        <p:nvSpPr>
          <p:cNvPr id="781" name="Google Shape;781;g39d62ae3b7c_0_1010"/>
          <p:cNvSpPr/>
          <p:nvPr/>
        </p:nvSpPr>
        <p:spPr>
          <a:xfrm>
            <a:off x="488990" y="244756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Structure prevents narrative drift</a:t>
            </a:r>
            <a:endParaRPr i="0" sz="1750" u="none" cap="none" strike="noStrike"/>
          </a:p>
        </p:txBody>
      </p:sp>
      <p:sp>
        <p:nvSpPr>
          <p:cNvPr id="782" name="Google Shape;782;g39d62ae3b7c_0_1010"/>
          <p:cNvSpPr/>
          <p:nvPr/>
        </p:nvSpPr>
        <p:spPr>
          <a:xfrm>
            <a:off x="488990" y="288976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reinforces authority</a:t>
            </a:r>
            <a:endParaRPr i="0" sz="1750" u="none" cap="none" strike="noStrike"/>
          </a:p>
        </p:txBody>
      </p:sp>
      <p:sp>
        <p:nvSpPr>
          <p:cNvPr id="783" name="Google Shape;783;g39d62ae3b7c_0_1010"/>
          <p:cNvSpPr/>
          <p:nvPr/>
        </p:nvSpPr>
        <p:spPr>
          <a:xfrm>
            <a:off x="488990" y="333196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Perception shapes impact</a:t>
            </a:r>
            <a:endParaRPr i="0" sz="1750" u="none" cap="none" strike="noStrike"/>
          </a:p>
        </p:txBody>
      </p:sp>
      <p:sp>
        <p:nvSpPr>
          <p:cNvPr id="784" name="Google Shape;784;g39d62ae3b7c_0_1010"/>
          <p:cNvSpPr/>
          <p:nvPr/>
        </p:nvSpPr>
        <p:spPr>
          <a:xfrm>
            <a:off x="488990" y="377416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Transparency signals control</a:t>
            </a:r>
            <a:endParaRPr i="0" sz="1750" u="none" cap="none" strike="noStrike"/>
          </a:p>
        </p:txBody>
      </p:sp>
      <p:pic>
        <p:nvPicPr>
          <p:cNvPr descr="preencoded.png" id="785" name="Google Shape;785;g39d62ae3b7c_0_10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4018" y="1929448"/>
            <a:ext cx="2845595" cy="379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9d62ae3b7c_0_102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92" name="Google Shape;792;g39d62ae3b7c_0_102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93" name="Google Shape;793;g39d62ae3b7c_0_10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90" y="1316077"/>
            <a:ext cx="2845595" cy="379404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39d62ae3b7c_0_1023"/>
          <p:cNvSpPr/>
          <p:nvPr/>
        </p:nvSpPr>
        <p:spPr>
          <a:xfrm>
            <a:off x="3908299" y="1287750"/>
            <a:ext cx="7969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Key Takeaways</a:t>
            </a:r>
            <a:endParaRPr i="0" sz="4450" u="none" cap="none" strike="noStrike"/>
          </a:p>
        </p:txBody>
      </p:sp>
      <p:sp>
        <p:nvSpPr>
          <p:cNvPr id="795" name="Google Shape;795;g39d62ae3b7c_0_1023"/>
          <p:cNvSpPr/>
          <p:nvPr/>
        </p:nvSpPr>
        <p:spPr>
          <a:xfrm>
            <a:off x="3908306" y="222333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CMT readiness exists before command transfer</a:t>
            </a:r>
            <a:endParaRPr i="0" sz="1750" u="none" cap="none" strike="noStrike"/>
          </a:p>
        </p:txBody>
      </p:sp>
      <p:sp>
        <p:nvSpPr>
          <p:cNvPr id="796" name="Google Shape;796;g39d62ae3b7c_0_1023"/>
          <p:cNvSpPr/>
          <p:nvPr/>
        </p:nvSpPr>
        <p:spPr>
          <a:xfrm>
            <a:off x="3908306" y="266553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activates leadership authority</a:t>
            </a:r>
            <a:endParaRPr i="0" sz="1750" u="none" cap="none" strike="noStrike"/>
          </a:p>
        </p:txBody>
      </p:sp>
      <p:sp>
        <p:nvSpPr>
          <p:cNvPr id="797" name="Google Shape;797;g39d62ae3b7c_0_1023"/>
          <p:cNvSpPr/>
          <p:nvPr/>
        </p:nvSpPr>
        <p:spPr>
          <a:xfrm>
            <a:off x="3908306" y="310773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= governance, not execution</a:t>
            </a:r>
            <a:endParaRPr i="0" sz="1750" u="none" cap="none" strike="noStrike"/>
          </a:p>
        </p:txBody>
      </p:sp>
      <p:sp>
        <p:nvSpPr>
          <p:cNvPr id="798" name="Google Shape;798;g39d62ae3b7c_0_1023"/>
          <p:cNvSpPr/>
          <p:nvPr/>
        </p:nvSpPr>
        <p:spPr>
          <a:xfrm>
            <a:off x="3908306" y="354992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becomes the primary objective</a:t>
            </a:r>
            <a:endParaRPr i="0" sz="1750" u="none" cap="none" strike="noStrike"/>
          </a:p>
        </p:txBody>
      </p:sp>
      <p:sp>
        <p:nvSpPr>
          <p:cNvPr id="799" name="Google Shape;799;g39d62ae3b7c_0_1023"/>
          <p:cNvSpPr/>
          <p:nvPr/>
        </p:nvSpPr>
        <p:spPr>
          <a:xfrm>
            <a:off x="3908306" y="399212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Reporting sustains legitimacy</a:t>
            </a:r>
            <a:endParaRPr i="0" sz="1750" u="none" cap="none" strike="noStrike"/>
          </a:p>
        </p:txBody>
      </p:sp>
      <p:sp>
        <p:nvSpPr>
          <p:cNvPr id="800" name="Google Shape;800;g39d62ae3b7c_0_1023"/>
          <p:cNvSpPr/>
          <p:nvPr/>
        </p:nvSpPr>
        <p:spPr>
          <a:xfrm>
            <a:off x="3908306" y="443432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precedes communication</a:t>
            </a:r>
            <a:endParaRPr i="0" sz="1750" u="none" cap="none" strike="noStrike"/>
          </a:p>
        </p:txBody>
      </p:sp>
      <p:sp>
        <p:nvSpPr>
          <p:cNvPr id="801" name="Google Shape;801;g39d62ae3b7c_0_1023"/>
          <p:cNvSpPr/>
          <p:nvPr/>
        </p:nvSpPr>
        <p:spPr>
          <a:xfrm>
            <a:off x="3908306" y="487652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posture defines control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8de0571ff3_0_14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08" name="Google Shape;808;g38de0571ff3_0_14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38de0571ff3_0_14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9d62ae3b7c_0_118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16" name="Google Shape;816;g39d62ae3b7c_0_118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7" name="Google Shape;817;g39d62ae3b7c_0_1189"/>
          <p:cNvSpPr/>
          <p:nvPr/>
        </p:nvSpPr>
        <p:spPr>
          <a:xfrm>
            <a:off x="193826" y="312673"/>
            <a:ext cx="7854600" cy="30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8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702"/>
              <a:buFont typeface="Nunito Sans"/>
              <a:buNone/>
            </a:pPr>
            <a:r>
              <a:rPr i="0" lang="en-US" sz="4502" u="none" cap="none" strike="noStrike">
                <a:solidFill>
                  <a:srgbClr val="D1282E"/>
                </a:solidFill>
              </a:rPr>
              <a:t>Coordination with Emergency Services, Regulators, and Public Stakeholders</a:t>
            </a:r>
            <a:endParaRPr i="0" sz="4502" u="none" cap="none" strike="noStrike"/>
          </a:p>
        </p:txBody>
      </p:sp>
      <p:sp>
        <p:nvSpPr>
          <p:cNvPr id="818" name="Google Shape;818;g39d62ae3b7c_0_1189"/>
          <p:cNvSpPr/>
          <p:nvPr/>
        </p:nvSpPr>
        <p:spPr>
          <a:xfrm>
            <a:off x="193826" y="3188766"/>
            <a:ext cx="7854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7"/>
              <a:buFont typeface="Inter"/>
              <a:buNone/>
            </a:pPr>
            <a:r>
              <a:rPr i="0" lang="en-US" sz="1337" u="none" cap="none" strike="noStrike">
                <a:solidFill>
                  <a:srgbClr val="002060"/>
                </a:solidFill>
              </a:rPr>
              <a:t>Building trust-based crisis partnerships before and during disruption.</a:t>
            </a:r>
            <a:endParaRPr i="0" sz="1337" u="none" cap="none" strike="noStrike"/>
          </a:p>
        </p:txBody>
      </p:sp>
      <p:sp>
        <p:nvSpPr>
          <p:cNvPr id="819" name="Google Shape;819;g39d62ae3b7c_0_1189"/>
          <p:cNvSpPr/>
          <p:nvPr/>
        </p:nvSpPr>
        <p:spPr>
          <a:xfrm>
            <a:off x="193826" y="3624542"/>
            <a:ext cx="78546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7"/>
              <a:buFont typeface="Inter"/>
              <a:buNone/>
            </a:pPr>
            <a:r>
              <a:rPr i="0" lang="en-US" sz="1337" u="none" cap="none" strike="noStrike">
                <a:solidFill>
                  <a:srgbClr val="002060"/>
                </a:solidFill>
              </a:rPr>
              <a:t>This presentation explores the critical importance of establishing collaborative relationships with key stakeholders before crisis events occur, ensuring coordinated response and maintaining public trust during emergencies.</a:t>
            </a:r>
            <a:endParaRPr i="0" sz="1337" u="none" cap="none" strike="noStrike"/>
          </a:p>
        </p:txBody>
      </p:sp>
      <p:sp>
        <p:nvSpPr>
          <p:cNvPr id="820" name="Google Shape;820;g39d62ae3b7c_0_1189"/>
          <p:cNvSpPr/>
          <p:nvPr/>
        </p:nvSpPr>
        <p:spPr>
          <a:xfrm>
            <a:off x="193826" y="4922935"/>
            <a:ext cx="7854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857" lvl="0" marL="295857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7"/>
              <a:buChar char="•"/>
            </a:pPr>
            <a:r>
              <a:rPr i="0" lang="en-US" sz="1337" u="none" cap="none" strike="noStrike">
                <a:solidFill>
                  <a:srgbClr val="002060"/>
                </a:solidFill>
              </a:rPr>
              <a:t>Understand why coordination prevents isolated decision-making</a:t>
            </a:r>
            <a:endParaRPr i="0" sz="1337" u="none" cap="none" strike="noStrike"/>
          </a:p>
        </p:txBody>
      </p:sp>
      <p:sp>
        <p:nvSpPr>
          <p:cNvPr id="821" name="Google Shape;821;g39d62ae3b7c_0_1189"/>
          <p:cNvSpPr/>
          <p:nvPr/>
        </p:nvSpPr>
        <p:spPr>
          <a:xfrm>
            <a:off x="193826" y="5262761"/>
            <a:ext cx="7854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857" lvl="0" marL="295857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7"/>
              <a:buChar char="•"/>
            </a:pPr>
            <a:r>
              <a:rPr i="0" lang="en-US" sz="1337" u="none" cap="none" strike="noStrike">
                <a:solidFill>
                  <a:srgbClr val="002060"/>
                </a:solidFill>
              </a:rPr>
              <a:t>Recognize how shared action reduces operational losses</a:t>
            </a:r>
            <a:endParaRPr i="0" sz="1337" u="none" cap="none" strike="noStrike"/>
          </a:p>
        </p:txBody>
      </p:sp>
      <p:sp>
        <p:nvSpPr>
          <p:cNvPr id="822" name="Google Shape;822;g39d62ae3b7c_0_1189"/>
          <p:cNvSpPr/>
          <p:nvPr/>
        </p:nvSpPr>
        <p:spPr>
          <a:xfrm>
            <a:off x="193826" y="5602588"/>
            <a:ext cx="7854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857" lvl="0" marL="295857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7"/>
              <a:buChar char="•"/>
            </a:pPr>
            <a:r>
              <a:rPr i="0" lang="en-US" sz="1337" u="none" cap="none" strike="noStrike">
                <a:solidFill>
                  <a:srgbClr val="002060"/>
                </a:solidFill>
              </a:rPr>
              <a:t>Learn how authority partnerships improve safety outcomes</a:t>
            </a:r>
            <a:endParaRPr i="0" sz="1337" u="none" cap="none" strike="noStrike"/>
          </a:p>
        </p:txBody>
      </p:sp>
      <p:sp>
        <p:nvSpPr>
          <p:cNvPr id="823" name="Google Shape;823;g39d62ae3b7c_0_1189"/>
          <p:cNvSpPr/>
          <p:nvPr/>
        </p:nvSpPr>
        <p:spPr>
          <a:xfrm>
            <a:off x="193826" y="5942415"/>
            <a:ext cx="78546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857" lvl="0" marL="295857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7"/>
              <a:buChar char="•"/>
            </a:pPr>
            <a:r>
              <a:rPr i="0" lang="en-US" sz="1337" u="none" cap="none" strike="noStrike">
                <a:solidFill>
                  <a:srgbClr val="002060"/>
                </a:solidFill>
              </a:rPr>
              <a:t>Appreciate how visible collaboration builds crisis credibility</a:t>
            </a:r>
            <a:endParaRPr i="0" sz="1337" u="none" cap="none" strike="noStrike"/>
          </a:p>
        </p:txBody>
      </p:sp>
      <p:pic>
        <p:nvPicPr>
          <p:cNvPr descr="preencoded.png" id="824" name="Google Shape;824;g39d62ae3b7c_0_1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5221" y="2286877"/>
            <a:ext cx="3123256" cy="312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9d62ae3b7c_0_1203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831" name="Google Shape;831;g39d62ae3b7c_0_1203"/>
          <p:cNvSpPr txBox="1"/>
          <p:nvPr>
            <p:ph idx="1" type="body"/>
          </p:nvPr>
        </p:nvSpPr>
        <p:spPr>
          <a:xfrm>
            <a:off x="297325" y="1644400"/>
            <a:ext cx="5587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Why coordination matters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Emergency services interaction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Regulator expectations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Public stakeholder engagement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Readiness before activation</a:t>
            </a:r>
            <a:endParaRPr b="0" sz="2200"/>
          </a:p>
        </p:txBody>
      </p:sp>
      <p:sp>
        <p:nvSpPr>
          <p:cNvPr id="832" name="Google Shape;832;g39d62ae3b7c_0_120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33" name="Google Shape;833;g39d62ae3b7c_0_120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4" name="Google Shape;834;g39d62ae3b7c_0_1203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Clarify external relationships in crisis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Understand who takes tactical control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Recognize legal and regulatory timing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Preserve credibility with the public</a:t>
            </a:r>
            <a:endParaRPr b="0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0" lang="en-US" sz="2200"/>
              <a:t>Build trust before disruption</a:t>
            </a:r>
            <a:endParaRPr b="0" sz="2200"/>
          </a:p>
        </p:txBody>
      </p:sp>
      <p:sp>
        <p:nvSpPr>
          <p:cNvPr id="835" name="Google Shape;835;g39d62ae3b7c_0_1203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9d62ae3b7c_0_121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42" name="Google Shape;842;g39d62ae3b7c_0_121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3" name="Google Shape;843;g39d62ae3b7c_0_1213"/>
          <p:cNvSpPr/>
          <p:nvPr/>
        </p:nvSpPr>
        <p:spPr>
          <a:xfrm>
            <a:off x="463602" y="596475"/>
            <a:ext cx="10175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Consequences of Fragmentation</a:t>
            </a:r>
            <a:endParaRPr i="0" sz="4450" u="none" cap="none" strike="noStrike"/>
          </a:p>
        </p:txBody>
      </p:sp>
      <p:sp>
        <p:nvSpPr>
          <p:cNvPr id="844" name="Google Shape;844;g39d62ae3b7c_0_1213"/>
          <p:cNvSpPr/>
          <p:nvPr/>
        </p:nvSpPr>
        <p:spPr>
          <a:xfrm>
            <a:off x="463599" y="1758875"/>
            <a:ext cx="11379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When coordination fails, organizations face cascading challenges that compound crisis impact and undermine recovery efforts.</a:t>
            </a:r>
            <a:endParaRPr i="0" sz="1750" u="none" cap="none" strike="noStrike"/>
          </a:p>
        </p:txBody>
      </p:sp>
      <p:sp>
        <p:nvSpPr>
          <p:cNvPr id="845" name="Google Shape;845;g39d62ae3b7c_0_1213"/>
          <p:cNvSpPr/>
          <p:nvPr/>
        </p:nvSpPr>
        <p:spPr>
          <a:xfrm>
            <a:off x="463590" y="2966641"/>
            <a:ext cx="3402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650"/>
              <a:buFont typeface="Nunito Sans"/>
              <a:buNone/>
            </a:pPr>
            <a:r>
              <a:rPr i="0" lang="en-US" sz="2650" u="none" cap="none" strike="noStrike">
                <a:solidFill>
                  <a:srgbClr val="D1282E"/>
                </a:solidFill>
              </a:rPr>
              <a:t>Operational Failures</a:t>
            </a:r>
            <a:endParaRPr i="0" sz="2650" u="none" cap="none" strike="noStrike"/>
          </a:p>
        </p:txBody>
      </p:sp>
      <p:sp>
        <p:nvSpPr>
          <p:cNvPr id="846" name="Google Shape;846;g39d62ae3b7c_0_1213"/>
          <p:cNvSpPr/>
          <p:nvPr/>
        </p:nvSpPr>
        <p:spPr>
          <a:xfrm>
            <a:off x="463590" y="361874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Slow response handoffs</a:t>
            </a:r>
            <a:endParaRPr i="0" sz="1750" u="none" cap="none" strike="noStrike"/>
          </a:p>
        </p:txBody>
      </p:sp>
      <p:sp>
        <p:nvSpPr>
          <p:cNvPr id="847" name="Google Shape;847;g39d62ae3b7c_0_1213"/>
          <p:cNvSpPr/>
          <p:nvPr/>
        </p:nvSpPr>
        <p:spPr>
          <a:xfrm>
            <a:off x="463590" y="406094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Conflicting instructions</a:t>
            </a:r>
            <a:endParaRPr i="0" sz="1750" u="none" cap="none" strike="noStrike"/>
          </a:p>
        </p:txBody>
      </p:sp>
      <p:sp>
        <p:nvSpPr>
          <p:cNvPr id="848" name="Google Shape;848;g39d62ae3b7c_0_1213"/>
          <p:cNvSpPr/>
          <p:nvPr/>
        </p:nvSpPr>
        <p:spPr>
          <a:xfrm>
            <a:off x="463590" y="450314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Missed escalation windows</a:t>
            </a:r>
            <a:endParaRPr i="0" sz="1750" u="none" cap="none" strike="noStrike"/>
          </a:p>
        </p:txBody>
      </p:sp>
      <p:sp>
        <p:nvSpPr>
          <p:cNvPr id="849" name="Google Shape;849;g39d62ae3b7c_0_1213"/>
          <p:cNvSpPr/>
          <p:nvPr/>
        </p:nvSpPr>
        <p:spPr>
          <a:xfrm>
            <a:off x="463590" y="494534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Resource misalignment</a:t>
            </a:r>
            <a:endParaRPr i="0" sz="1750" u="none" cap="none" strike="noStrike"/>
          </a:p>
        </p:txBody>
      </p:sp>
      <p:sp>
        <p:nvSpPr>
          <p:cNvPr id="850" name="Google Shape;850;g39d62ae3b7c_0_1213"/>
          <p:cNvSpPr/>
          <p:nvPr/>
        </p:nvSpPr>
        <p:spPr>
          <a:xfrm>
            <a:off x="463590" y="538753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External confusion</a:t>
            </a:r>
            <a:endParaRPr i="0" sz="1750" u="none" cap="none" strike="noStrike"/>
          </a:p>
        </p:txBody>
      </p:sp>
      <p:sp>
        <p:nvSpPr>
          <p:cNvPr id="851" name="Google Shape;851;g39d62ae3b7c_0_1213"/>
          <p:cNvSpPr/>
          <p:nvPr/>
        </p:nvSpPr>
        <p:spPr>
          <a:xfrm>
            <a:off x="7269326" y="2966650"/>
            <a:ext cx="43344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650"/>
              <a:buFont typeface="Nunito Sans"/>
              <a:buNone/>
            </a:pPr>
            <a:r>
              <a:rPr i="0" lang="en-US" sz="2650" u="none" cap="none" strike="noStrike">
                <a:solidFill>
                  <a:srgbClr val="D1282E"/>
                </a:solidFill>
              </a:rPr>
              <a:t>Strategic Consequences</a:t>
            </a:r>
            <a:endParaRPr i="0" sz="2650" u="none" cap="none" strike="noStrike"/>
          </a:p>
        </p:txBody>
      </p:sp>
      <p:sp>
        <p:nvSpPr>
          <p:cNvPr id="852" name="Google Shape;852;g39d62ae3b7c_0_1213"/>
          <p:cNvSpPr/>
          <p:nvPr/>
        </p:nvSpPr>
        <p:spPr>
          <a:xfrm>
            <a:off x="7269321" y="361874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Reputational erosion</a:t>
            </a:r>
            <a:endParaRPr i="0" sz="1750" u="none" cap="none" strike="noStrike"/>
          </a:p>
        </p:txBody>
      </p:sp>
      <p:sp>
        <p:nvSpPr>
          <p:cNvPr id="853" name="Google Shape;853;g39d62ae3b7c_0_1213"/>
          <p:cNvSpPr/>
          <p:nvPr/>
        </p:nvSpPr>
        <p:spPr>
          <a:xfrm>
            <a:off x="7269321" y="406094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Coordination breakdown</a:t>
            </a:r>
            <a:endParaRPr i="0" sz="1750" u="none" cap="none" strike="noStrike"/>
          </a:p>
        </p:txBody>
      </p:sp>
      <p:sp>
        <p:nvSpPr>
          <p:cNvPr id="854" name="Google Shape;854;g39d62ae3b7c_0_1213"/>
          <p:cNvSpPr/>
          <p:nvPr/>
        </p:nvSpPr>
        <p:spPr>
          <a:xfrm>
            <a:off x="7269321" y="450314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Oversight scrutiny</a:t>
            </a:r>
            <a:endParaRPr i="0" sz="1750" u="none" cap="none" strike="noStrike"/>
          </a:p>
        </p:txBody>
      </p:sp>
      <p:sp>
        <p:nvSpPr>
          <p:cNvPr id="855" name="Google Shape;855;g39d62ae3b7c_0_1213"/>
          <p:cNvSpPr/>
          <p:nvPr/>
        </p:nvSpPr>
        <p:spPr>
          <a:xfrm>
            <a:off x="7269321" y="494534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Loss of trust</a:t>
            </a:r>
            <a:endParaRPr i="0" sz="1750" u="none" cap="none" strike="noStrike"/>
          </a:p>
        </p:txBody>
      </p:sp>
      <p:sp>
        <p:nvSpPr>
          <p:cNvPr id="856" name="Google Shape;856;g39d62ae3b7c_0_1213"/>
          <p:cNvSpPr/>
          <p:nvPr/>
        </p:nvSpPr>
        <p:spPr>
          <a:xfrm>
            <a:off x="7269321" y="538753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Credibility collapse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9d62ae3b7c_0_123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63" name="Google Shape;863;g39d62ae3b7c_0_123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4" name="Google Shape;864;g39d62ae3b7c_0_1233"/>
          <p:cNvSpPr/>
          <p:nvPr/>
        </p:nvSpPr>
        <p:spPr>
          <a:xfrm>
            <a:off x="336590" y="859234"/>
            <a:ext cx="8964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Coordination with Emergency Services</a:t>
            </a:r>
            <a:endParaRPr i="0" sz="4450" u="none" cap="none" strike="noStrike"/>
          </a:p>
        </p:txBody>
      </p:sp>
      <p:sp>
        <p:nvSpPr>
          <p:cNvPr id="865" name="Google Shape;865;g39d62ae3b7c_0_1233"/>
          <p:cNvSpPr/>
          <p:nvPr/>
        </p:nvSpPr>
        <p:spPr>
          <a:xfrm>
            <a:off x="336590" y="2503607"/>
            <a:ext cx="8964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Emergency services coordination involves establishing clear contact protocols and response procedures with local law enforcement, fire departments, and first responders to ensure rapid, effective crisis response.</a:t>
            </a:r>
            <a:endParaRPr i="0" sz="1750" u="none" cap="none" strike="noStrike"/>
          </a:p>
        </p:txBody>
      </p:sp>
      <p:sp>
        <p:nvSpPr>
          <p:cNvPr id="866" name="Google Shape;866;g39d62ae3b7c_0_1233"/>
          <p:cNvSpPr/>
          <p:nvPr/>
        </p:nvSpPr>
        <p:spPr>
          <a:xfrm>
            <a:off x="336590" y="379638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Used when life, safety, or property is at risk</a:t>
            </a:r>
            <a:endParaRPr i="0" sz="1750" u="none" cap="none" strike="noStrike"/>
          </a:p>
        </p:txBody>
      </p:sp>
      <p:sp>
        <p:nvSpPr>
          <p:cNvPr id="867" name="Google Shape;867;g39d62ae3b7c_0_1233"/>
          <p:cNvSpPr/>
          <p:nvPr/>
        </p:nvSpPr>
        <p:spPr>
          <a:xfrm>
            <a:off x="336590" y="423858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First responders assume tactical control on site</a:t>
            </a:r>
            <a:endParaRPr i="0" sz="1750" u="none" cap="none" strike="noStrike"/>
          </a:p>
        </p:txBody>
      </p:sp>
      <p:sp>
        <p:nvSpPr>
          <p:cNvPr id="868" name="Google Shape;868;g39d62ae3b7c_0_1233"/>
          <p:cNvSpPr/>
          <p:nvPr/>
        </p:nvSpPr>
        <p:spPr>
          <a:xfrm>
            <a:off x="336590" y="468078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Pre-designated liaisons reduce delay</a:t>
            </a:r>
            <a:endParaRPr i="0" sz="1750" u="none" cap="none" strike="noStrike"/>
          </a:p>
        </p:txBody>
      </p:sp>
      <p:sp>
        <p:nvSpPr>
          <p:cNvPr id="869" name="Google Shape;869;g39d62ae3b7c_0_1233"/>
          <p:cNvSpPr/>
          <p:nvPr/>
        </p:nvSpPr>
        <p:spPr>
          <a:xfrm>
            <a:off x="336590" y="5122982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Accurate situational briefings speed resolution</a:t>
            </a:r>
            <a:endParaRPr i="0" sz="1750" u="none" cap="none" strike="noStrike"/>
          </a:p>
        </p:txBody>
      </p:sp>
      <p:pic>
        <p:nvPicPr>
          <p:cNvPr descr="preencoded.png" id="870" name="Google Shape;870;g39d62ae3b7c_0_1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9797" y="3689472"/>
            <a:ext cx="2698626" cy="269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9d62ae3b7c_0_124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77" name="Google Shape;877;g39d62ae3b7c_0_124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8" name="Google Shape;878;g39d62ae3b7c_0_1246"/>
          <p:cNvSpPr/>
          <p:nvPr/>
        </p:nvSpPr>
        <p:spPr>
          <a:xfrm>
            <a:off x="751574" y="427423"/>
            <a:ext cx="10545300" cy="16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235"/>
              <a:buFont typeface="Nunito Sans"/>
              <a:buNone/>
            </a:pPr>
            <a:r>
              <a:rPr i="0" lang="en-US" sz="5234" u="none" cap="none" strike="noStrike">
                <a:solidFill>
                  <a:srgbClr val="D1282E"/>
                </a:solidFill>
              </a:rPr>
              <a:t>Coordination with Regulators and Authorities</a:t>
            </a:r>
            <a:endParaRPr i="0" sz="5234" u="none" cap="none" strike="noStrike"/>
          </a:p>
        </p:txBody>
      </p:sp>
      <p:sp>
        <p:nvSpPr>
          <p:cNvPr id="879" name="Google Shape;879;g39d62ae3b7c_0_1246"/>
          <p:cNvSpPr/>
          <p:nvPr/>
        </p:nvSpPr>
        <p:spPr>
          <a:xfrm>
            <a:off x="751574" y="2361870"/>
            <a:ext cx="105453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9"/>
              <a:buFont typeface="Inter"/>
              <a:buNone/>
            </a:pPr>
            <a:r>
              <a:rPr i="0" lang="en-US" sz="2058" u="none" cap="none" strike="noStrike">
                <a:solidFill>
                  <a:srgbClr val="002060"/>
                </a:solidFill>
              </a:rPr>
              <a:t>Emergency management coordination involves working with regulatory agencies and following established protocols for incident reporting and response to ensure compliance and proper oversight.</a:t>
            </a:r>
            <a:endParaRPr i="0" sz="2058" u="none" cap="none" strike="noStrike"/>
          </a:p>
        </p:txBody>
      </p:sp>
      <p:sp>
        <p:nvSpPr>
          <p:cNvPr id="880" name="Google Shape;880;g39d62ae3b7c_0_1246"/>
          <p:cNvSpPr/>
          <p:nvPr/>
        </p:nvSpPr>
        <p:spPr>
          <a:xfrm>
            <a:off x="751574" y="4114602"/>
            <a:ext cx="10545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389" lvl="0" marL="40338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9"/>
              <a:buChar char="•"/>
            </a:pPr>
            <a:r>
              <a:rPr i="0" lang="en-US" sz="2058" u="none" cap="none" strike="noStrike">
                <a:solidFill>
                  <a:srgbClr val="002060"/>
                </a:solidFill>
              </a:rPr>
              <a:t>Certain impacts require mandatory notification</a:t>
            </a:r>
            <a:endParaRPr i="0" sz="2058" u="none" cap="none" strike="noStrike"/>
          </a:p>
        </p:txBody>
      </p:sp>
      <p:sp>
        <p:nvSpPr>
          <p:cNvPr id="881" name="Google Shape;881;g39d62ae3b7c_0_1246"/>
          <p:cNvSpPr/>
          <p:nvPr/>
        </p:nvSpPr>
        <p:spPr>
          <a:xfrm>
            <a:off x="751574" y="4634806"/>
            <a:ext cx="10545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389" lvl="0" marL="40338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9"/>
              <a:buChar char="•"/>
            </a:pPr>
            <a:r>
              <a:rPr i="0" lang="en-US" sz="2058" u="none" cap="none" strike="noStrike">
                <a:solidFill>
                  <a:srgbClr val="002060"/>
                </a:solidFill>
              </a:rPr>
              <a:t>Timing of disclosure is monitored</a:t>
            </a:r>
            <a:endParaRPr i="0" sz="2058" u="none" cap="none" strike="noStrike"/>
          </a:p>
        </p:txBody>
      </p:sp>
      <p:sp>
        <p:nvSpPr>
          <p:cNvPr id="882" name="Google Shape;882;g39d62ae3b7c_0_1246"/>
          <p:cNvSpPr/>
          <p:nvPr/>
        </p:nvSpPr>
        <p:spPr>
          <a:xfrm>
            <a:off x="751574" y="5155009"/>
            <a:ext cx="10545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389" lvl="0" marL="40338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9"/>
              <a:buChar char="•"/>
            </a:pPr>
            <a:r>
              <a:rPr i="0" lang="en-US" sz="2058" u="none" cap="none" strike="noStrike">
                <a:solidFill>
                  <a:srgbClr val="002060"/>
                </a:solidFill>
              </a:rPr>
              <a:t>Oversight is triggered by severity</a:t>
            </a:r>
            <a:endParaRPr i="0" sz="2058" u="none" cap="none" strike="noStrike"/>
          </a:p>
        </p:txBody>
      </p:sp>
      <p:sp>
        <p:nvSpPr>
          <p:cNvPr id="883" name="Google Shape;883;g39d62ae3b7c_0_1246"/>
          <p:cNvSpPr/>
          <p:nvPr/>
        </p:nvSpPr>
        <p:spPr>
          <a:xfrm>
            <a:off x="751574" y="5675214"/>
            <a:ext cx="10545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389" lvl="0" marL="403388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59"/>
              <a:buChar char="•"/>
            </a:pPr>
            <a:r>
              <a:rPr i="0" lang="en-US" sz="2058" u="none" cap="none" strike="noStrike">
                <a:solidFill>
                  <a:srgbClr val="002060"/>
                </a:solidFill>
              </a:rPr>
              <a:t>Traceability of decisions is expected</a:t>
            </a:r>
            <a:endParaRPr i="0" sz="2058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d62ae3b7c_0_6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26" name="Google Shape;226;g39d62ae3b7c_0_6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g39d62ae3b7c_0_63"/>
          <p:cNvSpPr/>
          <p:nvPr/>
        </p:nvSpPr>
        <p:spPr>
          <a:xfrm>
            <a:off x="323890" y="567650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Event Classification</a:t>
            </a:r>
            <a:endParaRPr i="0" sz="4450" u="none" cap="none" strike="noStrike"/>
          </a:p>
        </p:txBody>
      </p:sp>
      <p:sp>
        <p:nvSpPr>
          <p:cNvPr id="228" name="Google Shape;228;g39d62ae3b7c_0_63"/>
          <p:cNvSpPr/>
          <p:nvPr/>
        </p:nvSpPr>
        <p:spPr>
          <a:xfrm>
            <a:off x="323890" y="184340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D1282E"/>
                </a:solidFill>
              </a:rPr>
              <a:t>Operational Events</a:t>
            </a:r>
            <a:endParaRPr i="0" sz="2200" u="none" cap="none" strike="noStrike"/>
          </a:p>
        </p:txBody>
      </p:sp>
      <p:sp>
        <p:nvSpPr>
          <p:cNvPr id="229" name="Google Shape;229;g39d62ae3b7c_0_63"/>
          <p:cNvSpPr/>
          <p:nvPr/>
        </p:nvSpPr>
        <p:spPr>
          <a:xfrm>
            <a:off x="323890" y="242454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Incidents disrupt but remain within routine response.</a:t>
            </a:r>
            <a:endParaRPr i="0" sz="1750" u="none" cap="none" strike="noStrike"/>
          </a:p>
        </p:txBody>
      </p:sp>
      <p:sp>
        <p:nvSpPr>
          <p:cNvPr id="230" name="Google Shape;230;g39d62ae3b7c_0_63"/>
          <p:cNvSpPr/>
          <p:nvPr/>
        </p:nvSpPr>
        <p:spPr>
          <a:xfrm>
            <a:off x="323890" y="286674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Disasters involve major capability/facility loss.</a:t>
            </a:r>
            <a:endParaRPr i="0" sz="1750" u="none" cap="none" strike="noStrike"/>
          </a:p>
        </p:txBody>
      </p:sp>
      <p:sp>
        <p:nvSpPr>
          <p:cNvPr id="231" name="Google Shape;231;g39d62ae3b7c_0_63"/>
          <p:cNvSpPr/>
          <p:nvPr/>
        </p:nvSpPr>
        <p:spPr>
          <a:xfrm>
            <a:off x="323890" y="3308945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Typically managed by established standard operating procedures (SOPs) and response teams.</a:t>
            </a:r>
            <a:endParaRPr i="0" sz="1750" u="none" cap="none" strike="noStrike"/>
          </a:p>
        </p:txBody>
      </p:sp>
      <p:sp>
        <p:nvSpPr>
          <p:cNvPr id="232" name="Google Shape;232;g39d62ae3b7c_0_63"/>
          <p:cNvSpPr/>
          <p:nvPr/>
        </p:nvSpPr>
        <p:spPr>
          <a:xfrm>
            <a:off x="323890" y="411404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Impact is often localized, contained, and predictable.</a:t>
            </a:r>
            <a:endParaRPr i="0" sz="1750" u="none" cap="none" strike="noStrike"/>
          </a:p>
        </p:txBody>
      </p:sp>
      <p:sp>
        <p:nvSpPr>
          <p:cNvPr id="233" name="Google Shape;233;g39d62ae3b7c_0_63"/>
          <p:cNvSpPr/>
          <p:nvPr/>
        </p:nvSpPr>
        <p:spPr>
          <a:xfrm>
            <a:off x="323890" y="4556244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Recovery efforts are usually short-term and within defined budgets.</a:t>
            </a:r>
            <a:endParaRPr i="0" sz="1750" u="none" cap="none" strike="noStrike"/>
          </a:p>
        </p:txBody>
      </p:sp>
      <p:sp>
        <p:nvSpPr>
          <p:cNvPr id="234" name="Google Shape;234;g39d62ae3b7c_0_63"/>
          <p:cNvSpPr/>
          <p:nvPr/>
        </p:nvSpPr>
        <p:spPr>
          <a:xfrm>
            <a:off x="7129621" y="184340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D1282E"/>
                </a:solidFill>
              </a:rPr>
              <a:t>Crisis Conditions</a:t>
            </a:r>
            <a:endParaRPr i="0" sz="2200" u="none" cap="none" strike="noStrike"/>
          </a:p>
        </p:txBody>
      </p:sp>
      <p:sp>
        <p:nvSpPr>
          <p:cNvPr id="235" name="Google Shape;235;g39d62ae3b7c_0_63"/>
          <p:cNvSpPr/>
          <p:nvPr/>
        </p:nvSpPr>
        <p:spPr>
          <a:xfrm>
            <a:off x="7142324" y="2437250"/>
            <a:ext cx="4789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escalates to strategic/leadership </a:t>
            </a:r>
            <a:endParaRPr i="0" sz="1750" u="none" cap="none" strike="noStrike"/>
          </a:p>
        </p:txBody>
      </p:sp>
      <p:sp>
        <p:nvSpPr>
          <p:cNvPr id="236" name="Google Shape;236;g39d62ae3b7c_0_63"/>
          <p:cNvSpPr/>
          <p:nvPr/>
        </p:nvSpPr>
        <p:spPr>
          <a:xfrm>
            <a:off x="7129624" y="2866748"/>
            <a:ext cx="47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Requires executive activation and often involves C-suite leadership.</a:t>
            </a:r>
            <a:endParaRPr i="0" sz="1750" u="none" cap="none" strike="noStrike"/>
          </a:p>
        </p:txBody>
      </p:sp>
      <p:sp>
        <p:nvSpPr>
          <p:cNvPr id="237" name="Google Shape;237;g39d62ae3b7c_0_63"/>
          <p:cNvSpPr/>
          <p:nvPr/>
        </p:nvSpPr>
        <p:spPr>
          <a:xfrm>
            <a:off x="7129624" y="3671849"/>
            <a:ext cx="47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 key distinction is significant impact to confidence, reputation, and stakeholder trust.</a:t>
            </a:r>
            <a:endParaRPr i="0" sz="1750" u="none" cap="none" strike="noStrike"/>
          </a:p>
        </p:txBody>
      </p:sp>
      <p:sp>
        <p:nvSpPr>
          <p:cNvPr id="238" name="Google Shape;238;g39d62ae3b7c_0_63"/>
          <p:cNvSpPr/>
          <p:nvPr/>
        </p:nvSpPr>
        <p:spPr>
          <a:xfrm>
            <a:off x="7129624" y="4896049"/>
            <a:ext cx="47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Often unpredictable, with potential for widespread, systemic impact.</a:t>
            </a:r>
            <a:endParaRPr i="0" sz="1750" u="none" cap="none" strike="noStrike"/>
          </a:p>
        </p:txBody>
      </p:sp>
      <p:sp>
        <p:nvSpPr>
          <p:cNvPr id="239" name="Google Shape;239;g39d62ae3b7c_0_63"/>
          <p:cNvSpPr/>
          <p:nvPr/>
        </p:nvSpPr>
        <p:spPr>
          <a:xfrm>
            <a:off x="7129624" y="5705175"/>
            <a:ext cx="47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Requires deviation from routine protocols and innovative problem-solving.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9d62ae3b7c_0_125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90" name="Google Shape;890;g39d62ae3b7c_0_125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1" name="Google Shape;891;g39d62ae3b7c_0_1258"/>
          <p:cNvSpPr/>
          <p:nvPr/>
        </p:nvSpPr>
        <p:spPr>
          <a:xfrm>
            <a:off x="374690" y="592534"/>
            <a:ext cx="8964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Coordination with Public Stakeholders</a:t>
            </a:r>
            <a:endParaRPr i="0" sz="4450" u="none" cap="none" strike="noStrike"/>
          </a:p>
        </p:txBody>
      </p:sp>
      <p:sp>
        <p:nvSpPr>
          <p:cNvPr id="892" name="Google Shape;892;g39d62ae3b7c_0_1258"/>
          <p:cNvSpPr/>
          <p:nvPr/>
        </p:nvSpPr>
        <p:spPr>
          <a:xfrm>
            <a:off x="374690" y="2236907"/>
            <a:ext cx="8964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communication plans ensure clear, timely information sharing with residents and external partners during emergencies to manage and mitigate crisis impact while maintaining public confidence.</a:t>
            </a:r>
            <a:endParaRPr i="0" sz="1750" u="none" cap="none" strike="noStrike"/>
          </a:p>
        </p:txBody>
      </p:sp>
      <p:sp>
        <p:nvSpPr>
          <p:cNvPr id="893" name="Google Shape;893;g39d62ae3b7c_0_1258"/>
          <p:cNvSpPr/>
          <p:nvPr/>
        </p:nvSpPr>
        <p:spPr>
          <a:xfrm>
            <a:off x="374690" y="352968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Communities expect consistent, stable updates</a:t>
            </a:r>
            <a:endParaRPr i="0" sz="1750" u="none" cap="none" strike="noStrike"/>
          </a:p>
        </p:txBody>
      </p:sp>
      <p:sp>
        <p:nvSpPr>
          <p:cNvPr id="894" name="Google Shape;894;g39d62ae3b7c_0_1258"/>
          <p:cNvSpPr/>
          <p:nvPr/>
        </p:nvSpPr>
        <p:spPr>
          <a:xfrm>
            <a:off x="374690" y="397188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Customers require confidence in continuity</a:t>
            </a:r>
            <a:endParaRPr i="0" sz="1750" u="none" cap="none" strike="noStrike"/>
          </a:p>
        </p:txBody>
      </p:sp>
      <p:sp>
        <p:nvSpPr>
          <p:cNvPr id="895" name="Google Shape;895;g39d62ae3b7c_0_1258"/>
          <p:cNvSpPr/>
          <p:nvPr/>
        </p:nvSpPr>
        <p:spPr>
          <a:xfrm>
            <a:off x="374690" y="441408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Tone influences trust retention</a:t>
            </a:r>
            <a:endParaRPr i="0" sz="1750" u="none" cap="none" strike="noStrike"/>
          </a:p>
        </p:txBody>
      </p:sp>
      <p:sp>
        <p:nvSpPr>
          <p:cNvPr id="896" name="Google Shape;896;g39d62ae3b7c_0_1258"/>
          <p:cNvSpPr/>
          <p:nvPr/>
        </p:nvSpPr>
        <p:spPr>
          <a:xfrm>
            <a:off x="374690" y="4856282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External transparency signals control</a:t>
            </a:r>
            <a:endParaRPr i="0" sz="1750" u="none" cap="none" strike="noStrike"/>
          </a:p>
        </p:txBody>
      </p:sp>
      <p:pic>
        <p:nvPicPr>
          <p:cNvPr descr="preencoded.png" id="897" name="Google Shape;897;g39d62ae3b7c_0_1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8548" y="3552473"/>
            <a:ext cx="2966374" cy="296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9d62ae3b7c_0_127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04" name="Google Shape;904;g39d62ae3b7c_0_127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5" name="Google Shape;905;g39d62ae3b7c_0_1271"/>
          <p:cNvSpPr/>
          <p:nvPr/>
        </p:nvSpPr>
        <p:spPr>
          <a:xfrm>
            <a:off x="273090" y="583763"/>
            <a:ext cx="6453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Where Coordination Fails</a:t>
            </a:r>
            <a:endParaRPr i="0" sz="4450" u="none" cap="none" strike="noStrike"/>
          </a:p>
        </p:txBody>
      </p:sp>
      <p:sp>
        <p:nvSpPr>
          <p:cNvPr id="906" name="Google Shape;906;g39d62ae3b7c_0_1271"/>
          <p:cNvSpPr/>
          <p:nvPr/>
        </p:nvSpPr>
        <p:spPr>
          <a:xfrm>
            <a:off x="273099" y="1746175"/>
            <a:ext cx="11188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Poor coordination creates vulnerabilities that amplify crisis impact and extend recovery timeframes, often resulting from inadequate preparation and unclear responsibilities.</a:t>
            </a:r>
            <a:endParaRPr i="0" sz="1750" u="none" cap="none" strike="noStrike"/>
          </a:p>
        </p:txBody>
      </p:sp>
      <p:sp>
        <p:nvSpPr>
          <p:cNvPr id="907" name="Google Shape;907;g39d62ae3b7c_0_1271"/>
          <p:cNvSpPr/>
          <p:nvPr/>
        </p:nvSpPr>
        <p:spPr>
          <a:xfrm>
            <a:off x="273090" y="2953941"/>
            <a:ext cx="43602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650"/>
              <a:buFont typeface="Nunito Sans"/>
              <a:buNone/>
            </a:pPr>
            <a:r>
              <a:rPr i="0" lang="en-US" sz="2650" u="none" cap="none" strike="noStrike">
                <a:solidFill>
                  <a:srgbClr val="D1282E"/>
                </a:solidFill>
              </a:rPr>
              <a:t>Communication Breakdowns</a:t>
            </a:r>
            <a:endParaRPr i="0" sz="2650" u="none" cap="none" strike="noStrike"/>
          </a:p>
        </p:txBody>
      </p:sp>
      <p:sp>
        <p:nvSpPr>
          <p:cNvPr id="908" name="Google Shape;908;g39d62ae3b7c_0_1271"/>
          <p:cNvSpPr/>
          <p:nvPr/>
        </p:nvSpPr>
        <p:spPr>
          <a:xfrm>
            <a:off x="273090" y="360604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Late involvement of authorities</a:t>
            </a:r>
            <a:endParaRPr i="0" sz="1750" u="none" cap="none" strike="noStrike"/>
          </a:p>
        </p:txBody>
      </p:sp>
      <p:sp>
        <p:nvSpPr>
          <p:cNvPr id="909" name="Google Shape;909;g39d62ae3b7c_0_1271"/>
          <p:cNvSpPr/>
          <p:nvPr/>
        </p:nvSpPr>
        <p:spPr>
          <a:xfrm>
            <a:off x="273090" y="404824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Conflicting public messages</a:t>
            </a:r>
            <a:endParaRPr i="0" sz="1750" u="none" cap="none" strike="noStrike"/>
          </a:p>
        </p:txBody>
      </p:sp>
      <p:sp>
        <p:nvSpPr>
          <p:cNvPr id="910" name="Google Shape;910;g39d62ae3b7c_0_1271"/>
          <p:cNvSpPr/>
          <p:nvPr/>
        </p:nvSpPr>
        <p:spPr>
          <a:xfrm>
            <a:off x="273090" y="449044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Disconnected escalation paths</a:t>
            </a:r>
            <a:endParaRPr i="0" sz="1750" u="none" cap="none" strike="noStrike"/>
          </a:p>
        </p:txBody>
      </p:sp>
      <p:sp>
        <p:nvSpPr>
          <p:cNvPr id="911" name="Google Shape;911;g39d62ae3b7c_0_1271"/>
          <p:cNvSpPr/>
          <p:nvPr/>
        </p:nvSpPr>
        <p:spPr>
          <a:xfrm>
            <a:off x="273090" y="493264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Internal vs external narrative gaps</a:t>
            </a:r>
            <a:endParaRPr i="0" sz="1750" u="none" cap="none" strike="noStrike"/>
          </a:p>
        </p:txBody>
      </p:sp>
      <p:sp>
        <p:nvSpPr>
          <p:cNvPr id="912" name="Google Shape;912;g39d62ae3b7c_0_1271"/>
          <p:cNvSpPr/>
          <p:nvPr/>
        </p:nvSpPr>
        <p:spPr>
          <a:xfrm>
            <a:off x="273090" y="537483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Overlapping responsibilities</a:t>
            </a:r>
            <a:endParaRPr i="0" sz="1750" u="none" cap="none" strike="noStrike"/>
          </a:p>
        </p:txBody>
      </p:sp>
      <p:sp>
        <p:nvSpPr>
          <p:cNvPr id="913" name="Google Shape;913;g39d62ae3b7c_0_1271"/>
          <p:cNvSpPr/>
          <p:nvPr/>
        </p:nvSpPr>
        <p:spPr>
          <a:xfrm>
            <a:off x="7078821" y="2953941"/>
            <a:ext cx="3402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650"/>
              <a:buFont typeface="Nunito Sans"/>
              <a:buNone/>
            </a:pPr>
            <a:r>
              <a:rPr i="0" lang="en-US" sz="2650" u="none" cap="none" strike="noStrike">
                <a:solidFill>
                  <a:srgbClr val="D1282E"/>
                </a:solidFill>
              </a:rPr>
              <a:t>Operational Gaps</a:t>
            </a:r>
            <a:endParaRPr i="0" sz="2650" u="none" cap="none" strike="noStrike"/>
          </a:p>
        </p:txBody>
      </p:sp>
      <p:sp>
        <p:nvSpPr>
          <p:cNvPr id="914" name="Google Shape;914;g39d62ae3b7c_0_1271"/>
          <p:cNvSpPr/>
          <p:nvPr/>
        </p:nvSpPr>
        <p:spPr>
          <a:xfrm>
            <a:off x="7078821" y="360604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Mismatched timelines</a:t>
            </a:r>
            <a:endParaRPr i="0" sz="1750" u="none" cap="none" strike="noStrike"/>
          </a:p>
        </p:txBody>
      </p:sp>
      <p:sp>
        <p:nvSpPr>
          <p:cNvPr id="915" name="Google Shape;915;g39d62ae3b7c_0_1271"/>
          <p:cNvSpPr/>
          <p:nvPr/>
        </p:nvSpPr>
        <p:spPr>
          <a:xfrm>
            <a:off x="7078821" y="404824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Unclear points of contact</a:t>
            </a:r>
            <a:endParaRPr i="0" sz="1750" u="none" cap="none" strike="noStrike"/>
          </a:p>
        </p:txBody>
      </p:sp>
      <p:sp>
        <p:nvSpPr>
          <p:cNvPr id="916" name="Google Shape;916;g39d62ae3b7c_0_1271"/>
          <p:cNvSpPr/>
          <p:nvPr/>
        </p:nvSpPr>
        <p:spPr>
          <a:xfrm>
            <a:off x="7078821" y="449044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Absent status handoffs</a:t>
            </a:r>
            <a:endParaRPr i="0" sz="1750" u="none" cap="none" strike="noStrike"/>
          </a:p>
        </p:txBody>
      </p:sp>
      <p:sp>
        <p:nvSpPr>
          <p:cNvPr id="917" name="Google Shape;917;g39d62ae3b7c_0_1271"/>
          <p:cNvSpPr/>
          <p:nvPr/>
        </p:nvSpPr>
        <p:spPr>
          <a:xfrm>
            <a:off x="7078821" y="493264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Delayed situational clarity</a:t>
            </a:r>
            <a:endParaRPr i="0" sz="1750" u="none" cap="none" strike="noStrike"/>
          </a:p>
        </p:txBody>
      </p:sp>
      <p:sp>
        <p:nvSpPr>
          <p:cNvPr id="918" name="Google Shape;918;g39d62ae3b7c_0_1271"/>
          <p:cNvSpPr/>
          <p:nvPr/>
        </p:nvSpPr>
        <p:spPr>
          <a:xfrm>
            <a:off x="7078821" y="537483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Reactive posture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9d62ae3b7c_0_129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25" name="Google Shape;925;g39d62ae3b7c_0_129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6" name="Google Shape;926;g39d62ae3b7c_0_1291"/>
          <p:cNvSpPr/>
          <p:nvPr/>
        </p:nvSpPr>
        <p:spPr>
          <a:xfrm>
            <a:off x="501690" y="783384"/>
            <a:ext cx="8964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Building Relationships Before a Crisis</a:t>
            </a:r>
            <a:endParaRPr i="0" sz="4450" u="none" cap="none" strike="noStrike"/>
          </a:p>
        </p:txBody>
      </p:sp>
      <p:sp>
        <p:nvSpPr>
          <p:cNvPr id="927" name="Google Shape;927;g39d62ae3b7c_0_1291"/>
          <p:cNvSpPr/>
          <p:nvPr/>
        </p:nvSpPr>
        <p:spPr>
          <a:xfrm>
            <a:off x="501690" y="2427757"/>
            <a:ext cx="8964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Establishing working relationships with emergency agencies and experts before incidents occur facilitates efficient response efforts and strengthens coordination capabilities when time is critical.</a:t>
            </a:r>
            <a:endParaRPr i="0" sz="1750" u="none" cap="none" strike="noStrike"/>
          </a:p>
        </p:txBody>
      </p:sp>
      <p:sp>
        <p:nvSpPr>
          <p:cNvPr id="928" name="Google Shape;928;g39d62ae3b7c_0_1291"/>
          <p:cNvSpPr/>
          <p:nvPr/>
        </p:nvSpPr>
        <p:spPr>
          <a:xfrm>
            <a:off x="501690" y="372053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Pre-crisis trust accelerates activation</a:t>
            </a:r>
            <a:endParaRPr i="0" sz="1750" u="none" cap="none" strike="noStrike"/>
          </a:p>
        </p:txBody>
      </p:sp>
      <p:sp>
        <p:nvSpPr>
          <p:cNvPr id="929" name="Google Shape;929;g39d62ae3b7c_0_1291"/>
          <p:cNvSpPr/>
          <p:nvPr/>
        </p:nvSpPr>
        <p:spPr>
          <a:xfrm>
            <a:off x="501690" y="416273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Coordination mapping prevents conflict</a:t>
            </a:r>
            <a:endParaRPr i="0" sz="1750" u="none" cap="none" strike="noStrike"/>
          </a:p>
        </p:txBody>
      </p:sp>
      <p:sp>
        <p:nvSpPr>
          <p:cNvPr id="930" name="Google Shape;930;g39d62ae3b7c_0_1291"/>
          <p:cNvSpPr/>
          <p:nvPr/>
        </p:nvSpPr>
        <p:spPr>
          <a:xfrm>
            <a:off x="501690" y="460493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Shared expectations reduce hesitation</a:t>
            </a:r>
            <a:endParaRPr i="0" sz="1750" u="none" cap="none" strike="noStrike"/>
          </a:p>
        </p:txBody>
      </p:sp>
      <p:sp>
        <p:nvSpPr>
          <p:cNvPr id="931" name="Google Shape;931;g39d62ae3b7c_0_1291"/>
          <p:cNvSpPr/>
          <p:nvPr/>
        </p:nvSpPr>
        <p:spPr>
          <a:xfrm>
            <a:off x="501690" y="5047132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Familiarity strengthens joint response</a:t>
            </a:r>
            <a:endParaRPr i="0" sz="1750" u="none" cap="none" strike="noStrike"/>
          </a:p>
        </p:txBody>
      </p:sp>
      <p:pic>
        <p:nvPicPr>
          <p:cNvPr descr="preencoded.png" id="932" name="Google Shape;932;g39d62ae3b7c_0_1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9449" y="3418049"/>
            <a:ext cx="3307876" cy="330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9d62ae3b7c_0_130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39" name="Google Shape;939;g39d62ae3b7c_0_130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0" name="Google Shape;940;g39d62ae3b7c_0_1304"/>
          <p:cNvSpPr/>
          <p:nvPr/>
        </p:nvSpPr>
        <p:spPr>
          <a:xfrm>
            <a:off x="285790" y="355163"/>
            <a:ext cx="6565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Communication Discipline</a:t>
            </a:r>
            <a:endParaRPr i="0" sz="4450" u="none" cap="none" strike="noStrike"/>
          </a:p>
        </p:txBody>
      </p:sp>
      <p:sp>
        <p:nvSpPr>
          <p:cNvPr id="941" name="Google Shape;941;g39d62ae3b7c_0_1304"/>
          <p:cNvSpPr/>
          <p:nvPr/>
        </p:nvSpPr>
        <p:spPr>
          <a:xfrm>
            <a:off x="285798" y="1517575"/>
            <a:ext cx="10617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Effective crisis communication requires baseline messaging that explains the situation and response actions while providing clear instructions to stakeholders and maintaining coordinated information flow.</a:t>
            </a:r>
            <a:endParaRPr i="0" sz="1750" u="none" cap="none" strike="noStrike"/>
          </a:p>
        </p:txBody>
      </p:sp>
      <p:sp>
        <p:nvSpPr>
          <p:cNvPr id="942" name="Google Shape;942;g39d62ae3b7c_0_1304"/>
          <p:cNvSpPr/>
          <p:nvPr/>
        </p:nvSpPr>
        <p:spPr>
          <a:xfrm>
            <a:off x="285790" y="2725341"/>
            <a:ext cx="3402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650"/>
              <a:buFont typeface="Nunito Sans"/>
              <a:buNone/>
            </a:pPr>
            <a:r>
              <a:rPr i="0" lang="en-US" sz="2650" u="none" cap="none" strike="noStrike">
                <a:solidFill>
                  <a:srgbClr val="D1282E"/>
                </a:solidFill>
              </a:rPr>
              <a:t>Message Control</a:t>
            </a:r>
            <a:endParaRPr i="0" sz="2650" u="none" cap="none" strike="noStrike"/>
          </a:p>
        </p:txBody>
      </p:sp>
      <p:sp>
        <p:nvSpPr>
          <p:cNvPr id="943" name="Google Shape;943;g39d62ae3b7c_0_1304"/>
          <p:cNvSpPr/>
          <p:nvPr/>
        </p:nvSpPr>
        <p:spPr>
          <a:xfrm>
            <a:off x="285790" y="337744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Consistent tone</a:t>
            </a:r>
            <a:endParaRPr i="0" sz="1750" u="none" cap="none" strike="noStrike"/>
          </a:p>
        </p:txBody>
      </p:sp>
      <p:sp>
        <p:nvSpPr>
          <p:cNvPr id="944" name="Google Shape;944;g39d62ae3b7c_0_1304"/>
          <p:cNvSpPr/>
          <p:nvPr/>
        </p:nvSpPr>
        <p:spPr>
          <a:xfrm>
            <a:off x="285790" y="381964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Synchronized messaging</a:t>
            </a:r>
            <a:endParaRPr i="0" sz="1750" u="none" cap="none" strike="noStrike"/>
          </a:p>
        </p:txBody>
      </p:sp>
      <p:sp>
        <p:nvSpPr>
          <p:cNvPr id="945" name="Google Shape;945;g39d62ae3b7c_0_1304"/>
          <p:cNvSpPr/>
          <p:nvPr/>
        </p:nvSpPr>
        <p:spPr>
          <a:xfrm>
            <a:off x="285790" y="426184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Single source of truth</a:t>
            </a:r>
            <a:endParaRPr i="0" sz="1750" u="none" cap="none" strike="noStrike"/>
          </a:p>
        </p:txBody>
      </p:sp>
      <p:sp>
        <p:nvSpPr>
          <p:cNvPr id="946" name="Google Shape;946;g39d62ae3b7c_0_1304"/>
          <p:cNvSpPr/>
          <p:nvPr/>
        </p:nvSpPr>
        <p:spPr>
          <a:xfrm>
            <a:off x="285790" y="470404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Clarity over volume</a:t>
            </a:r>
            <a:endParaRPr i="0" sz="1750" u="none" cap="none" strike="noStrike"/>
          </a:p>
        </p:txBody>
      </p:sp>
      <p:sp>
        <p:nvSpPr>
          <p:cNvPr id="947" name="Google Shape;947;g39d62ae3b7c_0_1304"/>
          <p:cNvSpPr/>
          <p:nvPr/>
        </p:nvSpPr>
        <p:spPr>
          <a:xfrm>
            <a:off x="285790" y="514623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Timely updates</a:t>
            </a:r>
            <a:endParaRPr i="0" sz="1750" u="none" cap="none" strike="noStrike"/>
          </a:p>
        </p:txBody>
      </p:sp>
      <p:sp>
        <p:nvSpPr>
          <p:cNvPr id="948" name="Google Shape;948;g39d62ae3b7c_0_1304"/>
          <p:cNvSpPr/>
          <p:nvPr/>
        </p:nvSpPr>
        <p:spPr>
          <a:xfrm>
            <a:off x="7091521" y="2725341"/>
            <a:ext cx="3402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650"/>
              <a:buFont typeface="Nunito Sans"/>
              <a:buNone/>
            </a:pPr>
            <a:r>
              <a:rPr i="0" lang="en-US" sz="2650" u="none" cap="none" strike="noStrike">
                <a:solidFill>
                  <a:srgbClr val="D1282E"/>
                </a:solidFill>
              </a:rPr>
              <a:t>Trust Building</a:t>
            </a:r>
            <a:endParaRPr i="0" sz="2650" u="none" cap="none" strike="noStrike"/>
          </a:p>
        </p:txBody>
      </p:sp>
      <p:sp>
        <p:nvSpPr>
          <p:cNvPr id="949" name="Google Shape;949;g39d62ae3b7c_0_1304"/>
          <p:cNvSpPr/>
          <p:nvPr/>
        </p:nvSpPr>
        <p:spPr>
          <a:xfrm>
            <a:off x="7091521" y="337744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Avoids contradiction</a:t>
            </a:r>
            <a:endParaRPr i="0" sz="1750" u="none" cap="none" strike="noStrike"/>
          </a:p>
        </p:txBody>
      </p:sp>
      <p:sp>
        <p:nvSpPr>
          <p:cNvPr id="950" name="Google Shape;950;g39d62ae3b7c_0_1304"/>
          <p:cNvSpPr/>
          <p:nvPr/>
        </p:nvSpPr>
        <p:spPr>
          <a:xfrm>
            <a:off x="7091521" y="381964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Builds confidence</a:t>
            </a:r>
            <a:endParaRPr i="0" sz="1750" u="none" cap="none" strike="noStrike"/>
          </a:p>
        </p:txBody>
      </p:sp>
      <p:sp>
        <p:nvSpPr>
          <p:cNvPr id="951" name="Google Shape;951;g39d62ae3b7c_0_1304"/>
          <p:cNvSpPr/>
          <p:nvPr/>
        </p:nvSpPr>
        <p:spPr>
          <a:xfrm>
            <a:off x="7091521" y="426184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Reduces speculation</a:t>
            </a:r>
            <a:endParaRPr i="0" sz="1750" u="none" cap="none" strike="noStrike"/>
          </a:p>
        </p:txBody>
      </p:sp>
      <p:sp>
        <p:nvSpPr>
          <p:cNvPr id="952" name="Google Shape;952;g39d62ae3b7c_0_1304"/>
          <p:cNvSpPr/>
          <p:nvPr/>
        </p:nvSpPr>
        <p:spPr>
          <a:xfrm>
            <a:off x="7091521" y="470404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Reinforces readiness</a:t>
            </a:r>
            <a:endParaRPr i="0" sz="1750" u="none" cap="none" strike="noStrike"/>
          </a:p>
        </p:txBody>
      </p:sp>
      <p:sp>
        <p:nvSpPr>
          <p:cNvPr id="953" name="Google Shape;953;g39d62ae3b7c_0_1304"/>
          <p:cNvSpPr/>
          <p:nvPr/>
        </p:nvSpPr>
        <p:spPr>
          <a:xfrm>
            <a:off x="7091521" y="514623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Protects credibility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9d62ae3b7c_0_13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60" name="Google Shape;960;g39d62ae3b7c_0_13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1" name="Google Shape;961;g39d62ae3b7c_0_1324"/>
          <p:cNvSpPr/>
          <p:nvPr/>
        </p:nvSpPr>
        <p:spPr>
          <a:xfrm>
            <a:off x="298490" y="507563"/>
            <a:ext cx="6467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Certification Expectations</a:t>
            </a:r>
            <a:endParaRPr i="0" sz="4450" u="none" cap="none" strike="noStrike"/>
          </a:p>
        </p:txBody>
      </p:sp>
      <p:sp>
        <p:nvSpPr>
          <p:cNvPr id="962" name="Google Shape;962;g39d62ae3b7c_0_1324"/>
          <p:cNvSpPr/>
          <p:nvPr/>
        </p:nvSpPr>
        <p:spPr>
          <a:xfrm>
            <a:off x="298498" y="1669975"/>
            <a:ext cx="10668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Professional emergency management standards require documented coordination plans, clear roles, and tested procedures to demonstrate organizational preparedness and response capability.</a:t>
            </a:r>
            <a:endParaRPr i="0" sz="1750" u="none" cap="none" strike="noStrike"/>
          </a:p>
        </p:txBody>
      </p:sp>
      <p:sp>
        <p:nvSpPr>
          <p:cNvPr id="963" name="Google Shape;963;g39d62ae3b7c_0_1324"/>
          <p:cNvSpPr/>
          <p:nvPr/>
        </p:nvSpPr>
        <p:spPr>
          <a:xfrm>
            <a:off x="298490" y="2877741"/>
            <a:ext cx="4543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650"/>
              <a:buFont typeface="Nunito Sans"/>
              <a:buNone/>
            </a:pPr>
            <a:r>
              <a:rPr i="0" lang="en-US" sz="2650" u="none" cap="none" strike="noStrike">
                <a:solidFill>
                  <a:srgbClr val="D1282E"/>
                </a:solidFill>
              </a:rPr>
              <a:t>Documentation Requirements</a:t>
            </a:r>
            <a:endParaRPr i="0" sz="2650" u="none" cap="none" strike="noStrike"/>
          </a:p>
        </p:txBody>
      </p:sp>
      <p:sp>
        <p:nvSpPr>
          <p:cNvPr id="964" name="Google Shape;964;g39d62ae3b7c_0_1324"/>
          <p:cNvSpPr/>
          <p:nvPr/>
        </p:nvSpPr>
        <p:spPr>
          <a:xfrm>
            <a:off x="298490" y="352984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Predefined channels</a:t>
            </a:r>
            <a:endParaRPr i="0" sz="1750" u="none" cap="none" strike="noStrike"/>
          </a:p>
        </p:txBody>
      </p:sp>
      <p:sp>
        <p:nvSpPr>
          <p:cNvPr id="965" name="Google Shape;965;g39d62ae3b7c_0_1324"/>
          <p:cNvSpPr/>
          <p:nvPr/>
        </p:nvSpPr>
        <p:spPr>
          <a:xfrm>
            <a:off x="298490" y="397204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Documented liaisons</a:t>
            </a:r>
            <a:endParaRPr i="0" sz="1750" u="none" cap="none" strike="noStrike"/>
          </a:p>
        </p:txBody>
      </p:sp>
      <p:sp>
        <p:nvSpPr>
          <p:cNvPr id="966" name="Google Shape;966;g39d62ae3b7c_0_1324"/>
          <p:cNvSpPr/>
          <p:nvPr/>
        </p:nvSpPr>
        <p:spPr>
          <a:xfrm>
            <a:off x="298490" y="441424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Recorded decisions</a:t>
            </a:r>
            <a:endParaRPr i="0" sz="1750" u="none" cap="none" strike="noStrike"/>
          </a:p>
        </p:txBody>
      </p:sp>
      <p:sp>
        <p:nvSpPr>
          <p:cNvPr id="967" name="Google Shape;967;g39d62ae3b7c_0_1324"/>
          <p:cNvSpPr/>
          <p:nvPr/>
        </p:nvSpPr>
        <p:spPr>
          <a:xfrm>
            <a:off x="298490" y="485644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External participation</a:t>
            </a:r>
            <a:endParaRPr i="0" sz="1750" u="none" cap="none" strike="noStrike"/>
          </a:p>
        </p:txBody>
      </p:sp>
      <p:sp>
        <p:nvSpPr>
          <p:cNvPr id="968" name="Google Shape;968;g39d62ae3b7c_0_1324"/>
          <p:cNvSpPr/>
          <p:nvPr/>
        </p:nvSpPr>
        <p:spPr>
          <a:xfrm>
            <a:off x="298490" y="529863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Repeatable structure</a:t>
            </a:r>
            <a:endParaRPr i="0" sz="1750" u="none" cap="none" strike="noStrike"/>
          </a:p>
        </p:txBody>
      </p:sp>
      <p:sp>
        <p:nvSpPr>
          <p:cNvPr id="969" name="Google Shape;969;g39d62ae3b7c_0_1324"/>
          <p:cNvSpPr/>
          <p:nvPr/>
        </p:nvSpPr>
        <p:spPr>
          <a:xfrm>
            <a:off x="7104221" y="2877741"/>
            <a:ext cx="3402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650"/>
              <a:buFont typeface="Nunito Sans"/>
              <a:buNone/>
            </a:pPr>
            <a:r>
              <a:rPr i="0" lang="en-US" sz="2650" u="none" cap="none" strike="noStrike">
                <a:solidFill>
                  <a:srgbClr val="D1282E"/>
                </a:solidFill>
              </a:rPr>
              <a:t>Maturity Indicators</a:t>
            </a:r>
            <a:endParaRPr i="0" sz="2650" u="none" cap="none" strike="noStrike"/>
          </a:p>
        </p:txBody>
      </p:sp>
      <p:sp>
        <p:nvSpPr>
          <p:cNvPr id="970" name="Google Shape;970;g39d62ae3b7c_0_1324"/>
          <p:cNvSpPr/>
          <p:nvPr/>
        </p:nvSpPr>
        <p:spPr>
          <a:xfrm>
            <a:off x="7104221" y="352984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evidence</a:t>
            </a:r>
            <a:endParaRPr i="0" sz="1750" u="none" cap="none" strike="noStrike"/>
          </a:p>
        </p:txBody>
      </p:sp>
      <p:sp>
        <p:nvSpPr>
          <p:cNvPr id="971" name="Google Shape;971;g39d62ae3b7c_0_1324"/>
          <p:cNvSpPr/>
          <p:nvPr/>
        </p:nvSpPr>
        <p:spPr>
          <a:xfrm>
            <a:off x="7104221" y="397204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Traceable steps</a:t>
            </a:r>
            <a:endParaRPr i="0" sz="1750" u="none" cap="none" strike="noStrike"/>
          </a:p>
        </p:txBody>
      </p:sp>
      <p:sp>
        <p:nvSpPr>
          <p:cNvPr id="972" name="Google Shape;972;g39d62ae3b7c_0_1324"/>
          <p:cNvSpPr/>
          <p:nvPr/>
        </p:nvSpPr>
        <p:spPr>
          <a:xfrm>
            <a:off x="7104221" y="4414242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Role consistency</a:t>
            </a:r>
            <a:endParaRPr i="0" sz="1750" u="none" cap="none" strike="noStrike"/>
          </a:p>
        </p:txBody>
      </p:sp>
      <p:sp>
        <p:nvSpPr>
          <p:cNvPr id="973" name="Google Shape;973;g39d62ae3b7c_0_1324"/>
          <p:cNvSpPr/>
          <p:nvPr/>
        </p:nvSpPr>
        <p:spPr>
          <a:xfrm>
            <a:off x="7104221" y="4856440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Interoperable plans</a:t>
            </a:r>
            <a:endParaRPr i="0" sz="1750" u="none" cap="none" strike="noStrike"/>
          </a:p>
        </p:txBody>
      </p:sp>
      <p:sp>
        <p:nvSpPr>
          <p:cNvPr id="974" name="Google Shape;974;g39d62ae3b7c_0_1324"/>
          <p:cNvSpPr/>
          <p:nvPr/>
        </p:nvSpPr>
        <p:spPr>
          <a:xfrm>
            <a:off x="7104221" y="529863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Tested reliability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39d62ae3b7c_0_134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81" name="Google Shape;981;g39d62ae3b7c_0_134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982" name="Google Shape;982;g39d62ae3b7c_0_1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99" y="1841400"/>
            <a:ext cx="2852851" cy="2852851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39d62ae3b7c_0_1344"/>
          <p:cNvSpPr/>
          <p:nvPr/>
        </p:nvSpPr>
        <p:spPr>
          <a:xfrm>
            <a:off x="3552378" y="394300"/>
            <a:ext cx="6384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787"/>
              <a:buFont typeface="Nunito Sans"/>
              <a:buNone/>
            </a:pPr>
            <a:r>
              <a:rPr i="0" lang="en-US" sz="4787" u="none" cap="none" strike="noStrike">
                <a:solidFill>
                  <a:srgbClr val="D1282E"/>
                </a:solidFill>
              </a:rPr>
              <a:t>Summary &amp; Takeaways</a:t>
            </a:r>
            <a:endParaRPr i="0" sz="4787" u="none" cap="none" strike="noStrike"/>
          </a:p>
        </p:txBody>
      </p:sp>
      <p:sp>
        <p:nvSpPr>
          <p:cNvPr id="984" name="Google Shape;984;g39d62ae3b7c_0_1344"/>
          <p:cNvSpPr/>
          <p:nvPr/>
        </p:nvSpPr>
        <p:spPr>
          <a:xfrm>
            <a:off x="3552375" y="1400751"/>
            <a:ext cx="8393100" cy="1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83"/>
              <a:buFont typeface="Inter"/>
              <a:buNone/>
            </a:pPr>
            <a:r>
              <a:rPr i="0" lang="en-US" sz="1882" u="none" cap="none" strike="noStrike">
                <a:solidFill>
                  <a:srgbClr val="002060"/>
                </a:solidFill>
              </a:rPr>
              <a:t>Effective coordination with emergency services, regulators, and public stakeholders requires proactive relationship building and disciplined communication to ensure successful crisis response.</a:t>
            </a:r>
            <a:endParaRPr i="0" sz="1882" u="none" cap="none" strike="noStrike"/>
          </a:p>
        </p:txBody>
      </p:sp>
      <p:sp>
        <p:nvSpPr>
          <p:cNvPr id="985" name="Google Shape;985;g39d62ae3b7c_0_1344"/>
          <p:cNvSpPr/>
          <p:nvPr/>
        </p:nvSpPr>
        <p:spPr>
          <a:xfrm>
            <a:off x="3552378" y="2791467"/>
            <a:ext cx="9642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874" lvl="0" marL="3688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83"/>
              <a:buChar char="•"/>
            </a:pPr>
            <a:r>
              <a:rPr i="0" lang="en-US" sz="1882" u="none" cap="none" strike="noStrike">
                <a:solidFill>
                  <a:srgbClr val="002060"/>
                </a:solidFill>
              </a:rPr>
              <a:t>Coordination cannot start at the moment of crisis</a:t>
            </a:r>
            <a:endParaRPr i="0" sz="1882" u="none" cap="none" strike="noStrike"/>
          </a:p>
        </p:txBody>
      </p:sp>
      <p:sp>
        <p:nvSpPr>
          <p:cNvPr id="986" name="Google Shape;986;g39d62ae3b7c_0_1344"/>
          <p:cNvSpPr/>
          <p:nvPr/>
        </p:nvSpPr>
        <p:spPr>
          <a:xfrm>
            <a:off x="3552378" y="3267161"/>
            <a:ext cx="9642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874" lvl="0" marL="3688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83"/>
              <a:buChar char="•"/>
            </a:pPr>
            <a:r>
              <a:rPr i="0" lang="en-US" sz="1882" u="none" cap="none" strike="noStrike">
                <a:solidFill>
                  <a:srgbClr val="002060"/>
                </a:solidFill>
              </a:rPr>
              <a:t>Trusted partnerships determine response speed</a:t>
            </a:r>
            <a:endParaRPr i="0" sz="1882" u="none" cap="none" strike="noStrike"/>
          </a:p>
        </p:txBody>
      </p:sp>
      <p:sp>
        <p:nvSpPr>
          <p:cNvPr id="987" name="Google Shape;987;g39d62ae3b7c_0_1344"/>
          <p:cNvSpPr/>
          <p:nvPr/>
        </p:nvSpPr>
        <p:spPr>
          <a:xfrm>
            <a:off x="3552378" y="3742854"/>
            <a:ext cx="9642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874" lvl="0" marL="3688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83"/>
              <a:buChar char="•"/>
            </a:pPr>
            <a:r>
              <a:rPr i="0" lang="en-US" sz="1882" u="none" cap="none" strike="noStrike">
                <a:solidFill>
                  <a:srgbClr val="002060"/>
                </a:solidFill>
              </a:rPr>
              <a:t>Emergency services bring operational authority</a:t>
            </a:r>
            <a:endParaRPr i="0" sz="1882" u="none" cap="none" strike="noStrike"/>
          </a:p>
        </p:txBody>
      </p:sp>
      <p:sp>
        <p:nvSpPr>
          <p:cNvPr id="988" name="Google Shape;988;g39d62ae3b7c_0_1344"/>
          <p:cNvSpPr/>
          <p:nvPr/>
        </p:nvSpPr>
        <p:spPr>
          <a:xfrm>
            <a:off x="3552378" y="4218547"/>
            <a:ext cx="9642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874" lvl="0" marL="3688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83"/>
              <a:buChar char="•"/>
            </a:pPr>
            <a:r>
              <a:rPr i="0" lang="en-US" sz="1882" u="none" cap="none" strike="noStrike">
                <a:solidFill>
                  <a:srgbClr val="002060"/>
                </a:solidFill>
              </a:rPr>
              <a:t>Regulators ensure lawful execution</a:t>
            </a:r>
            <a:endParaRPr i="0" sz="1882" u="none" cap="none" strike="noStrike"/>
          </a:p>
        </p:txBody>
      </p:sp>
      <p:sp>
        <p:nvSpPr>
          <p:cNvPr id="989" name="Google Shape;989;g39d62ae3b7c_0_1344"/>
          <p:cNvSpPr/>
          <p:nvPr/>
        </p:nvSpPr>
        <p:spPr>
          <a:xfrm>
            <a:off x="3552378" y="4694241"/>
            <a:ext cx="9642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874" lvl="0" marL="3688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83"/>
              <a:buChar char="•"/>
            </a:pPr>
            <a:r>
              <a:rPr i="0" lang="en-US" sz="1882" u="none" cap="none" strike="noStrike">
                <a:solidFill>
                  <a:srgbClr val="002060"/>
                </a:solidFill>
              </a:rPr>
              <a:t>Public stakeholders shape legitimacy</a:t>
            </a:r>
            <a:endParaRPr i="0" sz="1882" u="none" cap="none" strike="noStrike"/>
          </a:p>
        </p:txBody>
      </p:sp>
      <p:sp>
        <p:nvSpPr>
          <p:cNvPr id="990" name="Google Shape;990;g39d62ae3b7c_0_1344"/>
          <p:cNvSpPr/>
          <p:nvPr/>
        </p:nvSpPr>
        <p:spPr>
          <a:xfrm>
            <a:off x="3552378" y="5169935"/>
            <a:ext cx="9642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874" lvl="0" marL="3688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83"/>
              <a:buChar char="•"/>
            </a:pPr>
            <a:r>
              <a:rPr i="0" lang="en-US" sz="1882" u="none" cap="none" strike="noStrike">
                <a:solidFill>
                  <a:srgbClr val="002060"/>
                </a:solidFill>
              </a:rPr>
              <a:t>Discipline prevents narrative drift</a:t>
            </a:r>
            <a:endParaRPr i="0" sz="1882" u="none" cap="none" strike="noStrike"/>
          </a:p>
        </p:txBody>
      </p:sp>
      <p:sp>
        <p:nvSpPr>
          <p:cNvPr id="991" name="Google Shape;991;g39d62ae3b7c_0_1344"/>
          <p:cNvSpPr/>
          <p:nvPr/>
        </p:nvSpPr>
        <p:spPr>
          <a:xfrm>
            <a:off x="3552378" y="5645628"/>
            <a:ext cx="96429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874" lvl="0" marL="3688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83"/>
              <a:buChar char="•"/>
            </a:pPr>
            <a:r>
              <a:rPr i="0" lang="en-US" sz="1882" u="none" cap="none" strike="noStrike">
                <a:solidFill>
                  <a:srgbClr val="002060"/>
                </a:solidFill>
              </a:rPr>
              <a:t>Preparation defines credibility</a:t>
            </a:r>
            <a:endParaRPr i="0" sz="1882" u="none" cap="none" strike="noStrik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9d62ae3b7c_0_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998" name="Google Shape;998;g39d62ae3b7c_0_0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39d62ae3b7c_0_0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1300480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2118"/>
              <a:buNone/>
            </a:pPr>
            <a:r>
              <a:rPr b="0" lang="en-US" sz="2400"/>
              <a:t>1 Hour</a:t>
            </a:r>
            <a:endParaRPr b="0"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9d62ae3b7c_0_174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1006" name="Google Shape;1006;g39d62ae3b7c_0_1740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7200">
                <a:solidFill>
                  <a:schemeClr val="dk2"/>
                </a:solidFill>
              </a:rPr>
              <a:t>Workshop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g39d62ae3b7c_0_1740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1300480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2118"/>
              <a:buNone/>
            </a:pPr>
            <a:r>
              <a:rPr b="0" lang="en-US" sz="2400"/>
              <a:t>1 Hour</a:t>
            </a:r>
            <a:endParaRPr b="0"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9d62ae3b7c_0_151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14" name="Google Shape;1014;g39d62ae3b7c_0_151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5" name="Google Shape;1015;g39d62ae3b7c_0_1511"/>
          <p:cNvSpPr/>
          <p:nvPr/>
        </p:nvSpPr>
        <p:spPr>
          <a:xfrm>
            <a:off x="393900" y="392075"/>
            <a:ext cx="11456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838"/>
              <a:buFont typeface="Nunito Sans"/>
              <a:buNone/>
            </a:pPr>
            <a:r>
              <a:rPr i="0" lang="en-US" sz="4438" u="none" cap="none" strike="noStrike">
                <a:solidFill>
                  <a:srgbClr val="D1282E"/>
                </a:solidFill>
              </a:rPr>
              <a:t>Crisis Management: Core Concepts Recap</a:t>
            </a:r>
            <a:endParaRPr i="0" sz="4438" u="none" cap="none" strike="noStrike"/>
          </a:p>
        </p:txBody>
      </p:sp>
      <p:sp>
        <p:nvSpPr>
          <p:cNvPr id="1016" name="Google Shape;1016;g39d62ae3b7c_0_1511"/>
          <p:cNvSpPr/>
          <p:nvPr/>
        </p:nvSpPr>
        <p:spPr>
          <a:xfrm>
            <a:off x="393900" y="1518149"/>
            <a:ext cx="1150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5"/>
              <a:buFont typeface="Inter"/>
              <a:buNone/>
            </a:pPr>
            <a:r>
              <a:rPr i="0" lang="en-US" sz="1394" u="none" cap="none" strike="noStrike">
                <a:solidFill>
                  <a:srgbClr val="002060"/>
                </a:solidFill>
              </a:rPr>
              <a:t>Leadership, Thresholds, and Governance Alignment</a:t>
            </a:r>
            <a:endParaRPr i="0" sz="1394" u="none" cap="none" strike="noStrike"/>
          </a:p>
        </p:txBody>
      </p:sp>
      <p:sp>
        <p:nvSpPr>
          <p:cNvPr id="1017" name="Google Shape;1017;g39d62ae3b7c_0_1511"/>
          <p:cNvSpPr/>
          <p:nvPr/>
        </p:nvSpPr>
        <p:spPr>
          <a:xfrm>
            <a:off x="393900" y="2071169"/>
            <a:ext cx="89052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487"/>
              <a:buFont typeface="Nunito Sans"/>
              <a:buNone/>
            </a:pPr>
            <a:r>
              <a:rPr i="0" lang="en-US" sz="3487" u="none" cap="none" strike="noStrike">
                <a:solidFill>
                  <a:srgbClr val="D1282E"/>
                </a:solidFill>
              </a:rPr>
              <a:t>Crisis Management Frameworks &amp; Principles</a:t>
            </a:r>
            <a:endParaRPr i="0" sz="3487" u="none" cap="none" strike="noStrike"/>
          </a:p>
        </p:txBody>
      </p:sp>
      <p:sp>
        <p:nvSpPr>
          <p:cNvPr id="1018" name="Google Shape;1018;g39d62ae3b7c_0_1511"/>
          <p:cNvSpPr/>
          <p:nvPr/>
        </p:nvSpPr>
        <p:spPr>
          <a:xfrm>
            <a:off x="393900" y="2896237"/>
            <a:ext cx="1150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929" lvl="0" marL="29893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5"/>
              <a:buChar char="•"/>
            </a:pPr>
            <a:r>
              <a:rPr i="0" lang="en-US" sz="1394" u="none" cap="none" strike="noStrike">
                <a:solidFill>
                  <a:srgbClr val="002060"/>
                </a:solidFill>
              </a:rPr>
              <a:t>Crisis management is leadership-driven, not technician-driven</a:t>
            </a:r>
            <a:endParaRPr i="0" sz="1394" u="none" cap="none" strike="noStrike"/>
          </a:p>
        </p:txBody>
      </p:sp>
      <p:sp>
        <p:nvSpPr>
          <p:cNvPr id="1019" name="Google Shape;1019;g39d62ae3b7c_0_1511"/>
          <p:cNvSpPr/>
          <p:nvPr/>
        </p:nvSpPr>
        <p:spPr>
          <a:xfrm>
            <a:off x="393900" y="3244054"/>
            <a:ext cx="1150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929" lvl="0" marL="29893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5"/>
              <a:buChar char="•"/>
            </a:pPr>
            <a:r>
              <a:rPr i="0" lang="en-US" sz="1394" u="none" cap="none" strike="noStrike">
                <a:solidFill>
                  <a:srgbClr val="002060"/>
                </a:solidFill>
              </a:rPr>
              <a:t>Focuses on stability, legitimacy, and confidence under pressure</a:t>
            </a:r>
            <a:endParaRPr i="0" sz="1394" u="none" cap="none" strike="noStrike"/>
          </a:p>
        </p:txBody>
      </p:sp>
      <p:sp>
        <p:nvSpPr>
          <p:cNvPr id="1020" name="Google Shape;1020;g39d62ae3b7c_0_1511"/>
          <p:cNvSpPr/>
          <p:nvPr/>
        </p:nvSpPr>
        <p:spPr>
          <a:xfrm>
            <a:off x="393900" y="3591872"/>
            <a:ext cx="1150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929" lvl="0" marL="29893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5"/>
              <a:buChar char="•"/>
            </a:pPr>
            <a:r>
              <a:rPr i="0" lang="en-US" sz="1394" u="none" cap="none" strike="noStrike">
                <a:solidFill>
                  <a:srgbClr val="002060"/>
                </a:solidFill>
              </a:rPr>
              <a:t>Structures decision authority during uncertainty</a:t>
            </a:r>
            <a:endParaRPr i="0" sz="1394" u="none" cap="none" strike="noStrike"/>
          </a:p>
        </p:txBody>
      </p:sp>
      <p:sp>
        <p:nvSpPr>
          <p:cNvPr id="1021" name="Google Shape;1021;g39d62ae3b7c_0_1511"/>
          <p:cNvSpPr/>
          <p:nvPr/>
        </p:nvSpPr>
        <p:spPr>
          <a:xfrm>
            <a:off x="393900" y="3939690"/>
            <a:ext cx="1150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929" lvl="0" marL="29893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5"/>
              <a:buChar char="•"/>
            </a:pPr>
            <a:r>
              <a:rPr i="0" lang="en-US" sz="1394" u="none" cap="none" strike="noStrike">
                <a:solidFill>
                  <a:srgbClr val="002060"/>
                </a:solidFill>
              </a:rPr>
              <a:t>Stabilization precedes technical recovery</a:t>
            </a:r>
            <a:endParaRPr i="0" sz="1394" u="none" cap="none" strike="noStrike"/>
          </a:p>
        </p:txBody>
      </p:sp>
      <p:sp>
        <p:nvSpPr>
          <p:cNvPr id="1022" name="Google Shape;1022;g39d62ae3b7c_0_1511"/>
          <p:cNvSpPr/>
          <p:nvPr/>
        </p:nvSpPr>
        <p:spPr>
          <a:xfrm>
            <a:off x="393900" y="4287507"/>
            <a:ext cx="115056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929" lvl="0" marL="29893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5"/>
              <a:buChar char="•"/>
            </a:pPr>
            <a:r>
              <a:rPr i="0" lang="en-US" sz="1394" u="none" cap="none" strike="noStrike">
                <a:solidFill>
                  <a:srgbClr val="002060"/>
                </a:solidFill>
              </a:rPr>
              <a:t>Governance defines how crisis posture activates</a:t>
            </a:r>
            <a:endParaRPr i="0" sz="1394" u="none" cap="none" strike="noStrike"/>
          </a:p>
        </p:txBody>
      </p:sp>
      <p:sp>
        <p:nvSpPr>
          <p:cNvPr id="1023" name="Google Shape;1023;g39d62ae3b7c_0_1511"/>
          <p:cNvSpPr/>
          <p:nvPr/>
        </p:nvSpPr>
        <p:spPr>
          <a:xfrm>
            <a:off x="393900" y="4773580"/>
            <a:ext cx="11505600" cy="757800"/>
          </a:xfrm>
          <a:prstGeom prst="roundRect">
            <a:avLst>
              <a:gd fmla="val 9886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79700" lIns="79700" spcFirstLastPara="1" rIns="79700" wrap="square" tIns="79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24" name="Google Shape;1024;g39d62ae3b7c_0_1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20" y="5046250"/>
            <a:ext cx="222951" cy="178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39d62ae3b7c_0_1511"/>
          <p:cNvSpPr/>
          <p:nvPr/>
        </p:nvSpPr>
        <p:spPr>
          <a:xfrm>
            <a:off x="973491" y="4996428"/>
            <a:ext cx="107478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95"/>
              <a:buFont typeface="Inter"/>
              <a:buNone/>
            </a:pPr>
            <a:r>
              <a:rPr b="1" i="0" lang="en-US" sz="1394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394" u="none" cap="none" strike="noStrike">
                <a:solidFill>
                  <a:srgbClr val="000000"/>
                </a:solidFill>
              </a:rPr>
              <a:t> "Crisis management exists to protect legitimacy and confidence when normal response is insufficient."</a:t>
            </a:r>
            <a:endParaRPr i="0" sz="1394" u="none" cap="none" strike="noStrike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9d62ae3b7c_0_152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32" name="Google Shape;1032;g39d62ae3b7c_0_152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3" name="Google Shape;1033;g39d62ae3b7c_0_1528"/>
          <p:cNvSpPr/>
          <p:nvPr/>
        </p:nvSpPr>
        <p:spPr>
          <a:xfrm>
            <a:off x="400102" y="816800"/>
            <a:ext cx="9606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Crisis vs. Incident vs. Disruption</a:t>
            </a:r>
            <a:endParaRPr i="0" sz="4450" u="none" cap="none" strike="noStrike"/>
          </a:p>
        </p:txBody>
      </p:sp>
      <p:sp>
        <p:nvSpPr>
          <p:cNvPr id="1034" name="Google Shape;1034;g39d62ae3b7c_0_1528"/>
          <p:cNvSpPr/>
          <p:nvPr/>
        </p:nvSpPr>
        <p:spPr>
          <a:xfrm>
            <a:off x="400090" y="197921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Disruptions are minor and absorbed by operations</a:t>
            </a:r>
            <a:endParaRPr i="0" sz="1750" u="none" cap="none" strike="noStrike"/>
          </a:p>
        </p:txBody>
      </p:sp>
      <p:sp>
        <p:nvSpPr>
          <p:cNvPr id="1035" name="Google Shape;1035;g39d62ae3b7c_0_1528"/>
          <p:cNvSpPr/>
          <p:nvPr/>
        </p:nvSpPr>
        <p:spPr>
          <a:xfrm>
            <a:off x="400090" y="242141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Incidents require structured coordination</a:t>
            </a:r>
            <a:endParaRPr i="0" sz="1750" u="none" cap="none" strike="noStrike"/>
          </a:p>
        </p:txBody>
      </p:sp>
      <p:sp>
        <p:nvSpPr>
          <p:cNvPr id="1036" name="Google Shape;1036;g39d62ae3b7c_0_1528"/>
          <p:cNvSpPr/>
          <p:nvPr/>
        </p:nvSpPr>
        <p:spPr>
          <a:xfrm>
            <a:off x="400090" y="286361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Crisis = governance exposure and loss of confidence</a:t>
            </a:r>
            <a:endParaRPr i="0" sz="1750" u="none" cap="none" strike="noStrike"/>
          </a:p>
        </p:txBody>
      </p:sp>
      <p:sp>
        <p:nvSpPr>
          <p:cNvPr id="1037" name="Google Shape;1037;g39d62ae3b7c_0_1528"/>
          <p:cNvSpPr/>
          <p:nvPr/>
        </p:nvSpPr>
        <p:spPr>
          <a:xfrm>
            <a:off x="400090" y="330581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Severity is defined by trust impact, not technical volume</a:t>
            </a:r>
            <a:endParaRPr i="0" sz="1750" u="none" cap="none" strike="noStrike"/>
          </a:p>
        </p:txBody>
      </p:sp>
      <p:sp>
        <p:nvSpPr>
          <p:cNvPr id="1038" name="Google Shape;1038;g39d62ae3b7c_0_1528"/>
          <p:cNvSpPr/>
          <p:nvPr/>
        </p:nvSpPr>
        <p:spPr>
          <a:xfrm>
            <a:off x="400090" y="3748008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discipline protects legitimacy</a:t>
            </a:r>
            <a:endParaRPr i="0" sz="1750" u="none" cap="none" strike="noStrike"/>
          </a:p>
        </p:txBody>
      </p:sp>
      <p:sp>
        <p:nvSpPr>
          <p:cNvPr id="1039" name="Google Shape;1039;g39d62ae3b7c_0_1528"/>
          <p:cNvSpPr/>
          <p:nvPr/>
        </p:nvSpPr>
        <p:spPr>
          <a:xfrm>
            <a:off x="400098" y="4366050"/>
            <a:ext cx="10338000" cy="9639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40" name="Google Shape;1040;g39d62ae3b7c_0_1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904" y="4710152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39d62ae3b7c_0_1528"/>
          <p:cNvSpPr/>
          <p:nvPr/>
        </p:nvSpPr>
        <p:spPr>
          <a:xfrm>
            <a:off x="984349" y="4649537"/>
            <a:ext cx="9573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"A crisis is defined by governance impact, not outage size."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d62ae3b7c_0_8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46" name="Google Shape;246;g39d62ae3b7c_0_8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g39d62ae3b7c_0_82"/>
          <p:cNvSpPr/>
          <p:nvPr/>
        </p:nvSpPr>
        <p:spPr>
          <a:xfrm>
            <a:off x="412790" y="591582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Activation Thresholds</a:t>
            </a:r>
            <a:endParaRPr i="0" sz="4450" u="none" cap="none" strike="noStrike"/>
          </a:p>
        </p:txBody>
      </p:sp>
      <p:sp>
        <p:nvSpPr>
          <p:cNvPr id="248" name="Google Shape;248;g39d62ae3b7c_0_82"/>
          <p:cNvSpPr/>
          <p:nvPr/>
        </p:nvSpPr>
        <p:spPr>
          <a:xfrm>
            <a:off x="412790" y="18445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Pre-defined triggers prevent hesitation or overreaction</a:t>
            </a:r>
            <a:endParaRPr i="0" sz="1750" u="none" cap="none" strike="noStrike"/>
          </a:p>
        </p:txBody>
      </p:sp>
      <p:sp>
        <p:nvSpPr>
          <p:cNvPr id="249" name="Google Shape;249;g39d62ae3b7c_0_82"/>
          <p:cNvSpPr/>
          <p:nvPr/>
        </p:nvSpPr>
        <p:spPr>
          <a:xfrm>
            <a:off x="412790" y="22867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is activated based on impact, not emotion</a:t>
            </a:r>
            <a:endParaRPr i="0" sz="1750" u="none" cap="none" strike="noStrike"/>
          </a:p>
        </p:txBody>
      </p:sp>
      <p:sp>
        <p:nvSpPr>
          <p:cNvPr id="250" name="Google Shape;250;g39d62ae3b7c_0_82"/>
          <p:cNvSpPr/>
          <p:nvPr/>
        </p:nvSpPr>
        <p:spPr>
          <a:xfrm>
            <a:off x="412790" y="27289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becomes a formal governance decision</a:t>
            </a:r>
            <a:endParaRPr i="0" sz="1750" u="none" cap="none" strike="noStrike"/>
          </a:p>
        </p:txBody>
      </p:sp>
      <p:sp>
        <p:nvSpPr>
          <p:cNvPr id="251" name="Google Shape;251;g39d62ae3b7c_0_82"/>
          <p:cNvSpPr/>
          <p:nvPr/>
        </p:nvSpPr>
        <p:spPr>
          <a:xfrm>
            <a:off x="412790" y="317119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Activation establishes scope and cadence</a:t>
            </a:r>
            <a:endParaRPr i="0" sz="1750" u="none" cap="none" strike="noStrike"/>
          </a:p>
        </p:txBody>
      </p:sp>
      <p:sp>
        <p:nvSpPr>
          <p:cNvPr id="252" name="Google Shape;252;g39d62ae3b7c_0_82"/>
          <p:cNvSpPr/>
          <p:nvPr/>
        </p:nvSpPr>
        <p:spPr>
          <a:xfrm>
            <a:off x="412790" y="361338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Readiness determines timing</a:t>
            </a:r>
            <a:endParaRPr i="0" sz="1750" u="none" cap="none" strike="noStrike"/>
          </a:p>
        </p:txBody>
      </p:sp>
      <p:pic>
        <p:nvPicPr>
          <p:cNvPr descr="preencoded.png" id="253" name="Google Shape;253;g39d62ae3b7c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3427" y="2563327"/>
            <a:ext cx="3701924" cy="37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9d62ae3b7c_0_154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48" name="Google Shape;1048;g39d62ae3b7c_0_154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9" name="Google Shape;1049;g39d62ae3b7c_0_1543"/>
          <p:cNvSpPr/>
          <p:nvPr/>
        </p:nvSpPr>
        <p:spPr>
          <a:xfrm>
            <a:off x="438190" y="626308"/>
            <a:ext cx="9968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Activation Criteria for Declaring a Crisis</a:t>
            </a:r>
            <a:endParaRPr i="0" sz="4450" u="none" cap="none" strike="noStrike"/>
          </a:p>
        </p:txBody>
      </p:sp>
      <p:sp>
        <p:nvSpPr>
          <p:cNvPr id="1050" name="Google Shape;1050;g39d62ae3b7c_0_1543"/>
          <p:cNvSpPr/>
          <p:nvPr/>
        </p:nvSpPr>
        <p:spPr>
          <a:xfrm>
            <a:off x="438190" y="178871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Activation is a decision, not a reaction</a:t>
            </a:r>
            <a:endParaRPr i="0" sz="1750" u="none" cap="none" strike="noStrike"/>
          </a:p>
        </p:txBody>
      </p:sp>
      <p:sp>
        <p:nvSpPr>
          <p:cNvPr id="1051" name="Google Shape;1051;g39d62ae3b7c_0_1543"/>
          <p:cNvSpPr/>
          <p:nvPr/>
        </p:nvSpPr>
        <p:spPr>
          <a:xfrm>
            <a:off x="438190" y="223091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Hard triggers = legitimacy and confidence risk</a:t>
            </a:r>
            <a:endParaRPr i="0" sz="1750" u="none" cap="none" strike="noStrike"/>
          </a:p>
        </p:txBody>
      </p:sp>
      <p:sp>
        <p:nvSpPr>
          <p:cNvPr id="1052" name="Google Shape;1052;g39d62ae3b7c_0_1543"/>
          <p:cNvSpPr/>
          <p:nvPr/>
        </p:nvSpPr>
        <p:spPr>
          <a:xfrm>
            <a:off x="438190" y="267311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Leadership must become visible and accountable</a:t>
            </a:r>
            <a:endParaRPr i="0" sz="1750" u="none" cap="none" strike="noStrike"/>
          </a:p>
        </p:txBody>
      </p:sp>
      <p:sp>
        <p:nvSpPr>
          <p:cNvPr id="1053" name="Google Shape;1053;g39d62ae3b7c_0_1543"/>
          <p:cNvSpPr/>
          <p:nvPr/>
        </p:nvSpPr>
        <p:spPr>
          <a:xfrm>
            <a:off x="438190" y="311531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Timing is a governance safeguard</a:t>
            </a:r>
            <a:endParaRPr i="0" sz="1750" u="none" cap="none" strike="noStrike"/>
          </a:p>
        </p:txBody>
      </p:sp>
      <p:sp>
        <p:nvSpPr>
          <p:cNvPr id="1054" name="Google Shape;1054;g39d62ae3b7c_0_1543"/>
          <p:cNvSpPr/>
          <p:nvPr/>
        </p:nvSpPr>
        <p:spPr>
          <a:xfrm>
            <a:off x="438199" y="3557500"/>
            <a:ext cx="11316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Stabilization replaces containment as the first outcome</a:t>
            </a:r>
            <a:endParaRPr i="0" sz="1750" u="none" cap="none" strike="noStrike"/>
          </a:p>
        </p:txBody>
      </p:sp>
      <p:sp>
        <p:nvSpPr>
          <p:cNvPr id="1055" name="Google Shape;1055;g39d62ae3b7c_0_1543"/>
          <p:cNvSpPr/>
          <p:nvPr/>
        </p:nvSpPr>
        <p:spPr>
          <a:xfrm>
            <a:off x="438200" y="4175550"/>
            <a:ext cx="11316000" cy="12345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6" name="Google Shape;1056;g39d62ae3b7c_0_15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004" y="4519652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g39d62ae3b7c_0_1543"/>
          <p:cNvSpPr/>
          <p:nvPr/>
        </p:nvSpPr>
        <p:spPr>
          <a:xfrm>
            <a:off x="1077716" y="4459039"/>
            <a:ext cx="10479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"Crisis activation exists to protect confidence before operational failure expands."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9d62ae3b7c_0_155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64" name="Google Shape;1064;g39d62ae3b7c_0_155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5" name="Google Shape;1065;g39d62ae3b7c_0_1558"/>
          <p:cNvSpPr/>
          <p:nvPr/>
        </p:nvSpPr>
        <p:spPr>
          <a:xfrm>
            <a:off x="501699" y="896975"/>
            <a:ext cx="11049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050" u="none" cap="none" strike="noStrike">
                <a:solidFill>
                  <a:srgbClr val="D1282E"/>
                </a:solidFill>
              </a:rPr>
              <a:t>CMT Roles, Escalation Protocols, and Reporting</a:t>
            </a:r>
            <a:endParaRPr i="0" sz="4050" u="none" cap="none" strike="noStrike"/>
          </a:p>
        </p:txBody>
      </p:sp>
      <p:sp>
        <p:nvSpPr>
          <p:cNvPr id="1066" name="Google Shape;1066;g39d62ae3b7c_0_1558"/>
          <p:cNvSpPr/>
          <p:nvPr/>
        </p:nvSpPr>
        <p:spPr>
          <a:xfrm>
            <a:off x="501690" y="2059391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CMT governs structure once authority shifts upward</a:t>
            </a:r>
            <a:endParaRPr i="0" sz="1750" u="none" cap="none" strike="noStrike"/>
          </a:p>
        </p:txBody>
      </p:sp>
      <p:sp>
        <p:nvSpPr>
          <p:cNvPr id="1067" name="Google Shape;1067;g39d62ae3b7c_0_1558"/>
          <p:cNvSpPr/>
          <p:nvPr/>
        </p:nvSpPr>
        <p:spPr>
          <a:xfrm>
            <a:off x="501690" y="250158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Command replaces coordination</a:t>
            </a:r>
            <a:endParaRPr i="0" sz="1750" u="none" cap="none" strike="noStrike"/>
          </a:p>
        </p:txBody>
      </p:sp>
      <p:sp>
        <p:nvSpPr>
          <p:cNvPr id="1068" name="Google Shape;1068;g39d62ae3b7c_0_1558"/>
          <p:cNvSpPr/>
          <p:nvPr/>
        </p:nvSpPr>
        <p:spPr>
          <a:xfrm>
            <a:off x="501690" y="2943787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removes hesitation</a:t>
            </a:r>
            <a:endParaRPr i="0" sz="1750" u="none" cap="none" strike="noStrike"/>
          </a:p>
        </p:txBody>
      </p:sp>
      <p:sp>
        <p:nvSpPr>
          <p:cNvPr id="1069" name="Google Shape;1069;g39d62ae3b7c_0_1558"/>
          <p:cNvSpPr/>
          <p:nvPr/>
        </p:nvSpPr>
        <p:spPr>
          <a:xfrm>
            <a:off x="501690" y="3385985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Reporting preserves legitimacy</a:t>
            </a:r>
            <a:endParaRPr i="0" sz="1750" u="none" cap="none" strike="noStrike"/>
          </a:p>
        </p:txBody>
      </p:sp>
      <p:sp>
        <p:nvSpPr>
          <p:cNvPr id="1070" name="Google Shape;1070;g39d62ae3b7c_0_1558"/>
          <p:cNvSpPr/>
          <p:nvPr/>
        </p:nvSpPr>
        <p:spPr>
          <a:xfrm>
            <a:off x="501690" y="382818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Confidence becomes the central deliverable</a:t>
            </a:r>
            <a:endParaRPr i="0" sz="1750" u="none" cap="none" strike="noStrike"/>
          </a:p>
        </p:txBody>
      </p:sp>
      <p:sp>
        <p:nvSpPr>
          <p:cNvPr id="1071" name="Google Shape;1071;g39d62ae3b7c_0_1558"/>
          <p:cNvSpPr/>
          <p:nvPr/>
        </p:nvSpPr>
        <p:spPr>
          <a:xfrm>
            <a:off x="501698" y="4446225"/>
            <a:ext cx="10388700" cy="963900"/>
          </a:xfrm>
          <a:prstGeom prst="roundRect">
            <a:avLst>
              <a:gd fmla="val 9884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72" name="Google Shape;1072;g39d62ae3b7c_0_1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504" y="4790327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g39d62ae3b7c_0_1558"/>
          <p:cNvSpPr/>
          <p:nvPr/>
        </p:nvSpPr>
        <p:spPr>
          <a:xfrm>
            <a:off x="1238806" y="4729724"/>
            <a:ext cx="12078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"Escalation is the moment governance becomes operational."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9d62ae3b7c_0_157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80" name="Google Shape;1080;g39d62ae3b7c_0_157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1" name="Google Shape;1081;g39d62ae3b7c_0_1573"/>
          <p:cNvSpPr/>
          <p:nvPr/>
        </p:nvSpPr>
        <p:spPr>
          <a:xfrm>
            <a:off x="323890" y="469106"/>
            <a:ext cx="9235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Coordination with Emergency Services &amp; Stakeholders</a:t>
            </a:r>
            <a:endParaRPr i="0" sz="4450" u="none" cap="none" strike="noStrike"/>
          </a:p>
        </p:txBody>
      </p:sp>
      <p:sp>
        <p:nvSpPr>
          <p:cNvPr id="1082" name="Google Shape;1082;g39d62ae3b7c_0_1573"/>
          <p:cNvSpPr/>
          <p:nvPr/>
        </p:nvSpPr>
        <p:spPr>
          <a:xfrm>
            <a:off x="323890" y="2113478"/>
            <a:ext cx="9235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External partners provide tactical legitimacy</a:t>
            </a:r>
            <a:endParaRPr i="0" sz="1750" u="none" cap="none" strike="noStrike"/>
          </a:p>
        </p:txBody>
      </p:sp>
      <p:sp>
        <p:nvSpPr>
          <p:cNvPr id="1083" name="Google Shape;1083;g39d62ae3b7c_0_1573"/>
          <p:cNvSpPr/>
          <p:nvPr/>
        </p:nvSpPr>
        <p:spPr>
          <a:xfrm>
            <a:off x="323890" y="2555677"/>
            <a:ext cx="9235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Regulators define lawful posture and oversight</a:t>
            </a:r>
            <a:endParaRPr i="0" sz="1750" u="none" cap="none" strike="noStrike"/>
          </a:p>
        </p:txBody>
      </p:sp>
      <p:sp>
        <p:nvSpPr>
          <p:cNvPr id="1084" name="Google Shape;1084;g39d62ae3b7c_0_1573"/>
          <p:cNvSpPr/>
          <p:nvPr/>
        </p:nvSpPr>
        <p:spPr>
          <a:xfrm>
            <a:off x="323890" y="2997875"/>
            <a:ext cx="9235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Public stakeholders shape perception outcomes</a:t>
            </a:r>
            <a:endParaRPr i="0" sz="1750" u="none" cap="none" strike="noStrike"/>
          </a:p>
        </p:txBody>
      </p:sp>
      <p:sp>
        <p:nvSpPr>
          <p:cNvPr id="1085" name="Google Shape;1085;g39d62ae3b7c_0_1573"/>
          <p:cNvSpPr/>
          <p:nvPr/>
        </p:nvSpPr>
        <p:spPr>
          <a:xfrm>
            <a:off x="323890" y="3440073"/>
            <a:ext cx="9235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Pre-crisis relationships accelerate stabilization</a:t>
            </a:r>
            <a:endParaRPr i="0" sz="1750" u="none" cap="none" strike="noStrike"/>
          </a:p>
        </p:txBody>
      </p:sp>
      <p:sp>
        <p:nvSpPr>
          <p:cNvPr id="1086" name="Google Shape;1086;g39d62ae3b7c_0_1573"/>
          <p:cNvSpPr/>
          <p:nvPr/>
        </p:nvSpPr>
        <p:spPr>
          <a:xfrm>
            <a:off x="323890" y="3882271"/>
            <a:ext cx="9235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Visibility and coordination preserve trust</a:t>
            </a:r>
            <a:endParaRPr i="0" sz="1750" u="none" cap="none" strike="noStrike"/>
          </a:p>
        </p:txBody>
      </p:sp>
      <p:sp>
        <p:nvSpPr>
          <p:cNvPr id="1087" name="Google Shape;1087;g39d62ae3b7c_0_1573"/>
          <p:cNvSpPr/>
          <p:nvPr/>
        </p:nvSpPr>
        <p:spPr>
          <a:xfrm>
            <a:off x="323890" y="4500324"/>
            <a:ext cx="92358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88" name="Google Shape;1088;g39d62ae3b7c_0_1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704" y="484441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g39d62ae3b7c_0_1573"/>
          <p:cNvSpPr/>
          <p:nvPr/>
        </p:nvSpPr>
        <p:spPr>
          <a:xfrm>
            <a:off x="1061006" y="4783812"/>
            <a:ext cx="8271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"Crisis credibility is earned through external alignment, not internal intent."</a:t>
            </a:r>
            <a:endParaRPr i="0" sz="1750" u="none" cap="none" strike="noStrike"/>
          </a:p>
        </p:txBody>
      </p:sp>
      <p:pic>
        <p:nvPicPr>
          <p:cNvPr descr="preencoded.png" id="1090" name="Google Shape;1090;g39d62ae3b7c_0_15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2451" y="1329211"/>
            <a:ext cx="2815924" cy="28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94a9e633d9_0_16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1097" name="Google Shape;1097;g394a9e633d9_0_160"/>
          <p:cNvSpPr txBox="1"/>
          <p:nvPr/>
        </p:nvSpPr>
        <p:spPr>
          <a:xfrm>
            <a:off x="1309200" y="2278325"/>
            <a:ext cx="957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Kahootz &amp; Quiz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d62ae3b7c_0_9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60" name="Google Shape;260;g39d62ae3b7c_0_9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g39d62ae3b7c_0_95"/>
          <p:cNvSpPr/>
          <p:nvPr/>
        </p:nvSpPr>
        <p:spPr>
          <a:xfrm>
            <a:off x="450890" y="624126"/>
            <a:ext cx="9643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Activation Flow (Leadership → Command → Execution)</a:t>
            </a:r>
            <a:endParaRPr i="0" sz="4450" u="none" cap="none" strike="noStrike"/>
          </a:p>
        </p:txBody>
      </p:sp>
      <p:sp>
        <p:nvSpPr>
          <p:cNvPr id="262" name="Google Shape;262;g39d62ae3b7c_0_95"/>
          <p:cNvSpPr/>
          <p:nvPr/>
        </p:nvSpPr>
        <p:spPr>
          <a:xfrm>
            <a:off x="450890" y="2268498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Detection identifies a potential escalation</a:t>
            </a:r>
            <a:endParaRPr i="0" sz="1750" u="none" cap="none" strike="noStrike"/>
          </a:p>
        </p:txBody>
      </p:sp>
      <p:sp>
        <p:nvSpPr>
          <p:cNvPr id="263" name="Google Shape;263;g39d62ae3b7c_0_95"/>
          <p:cNvSpPr/>
          <p:nvPr/>
        </p:nvSpPr>
        <p:spPr>
          <a:xfrm>
            <a:off x="450890" y="2710696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Assessment verifies crisis-level impact</a:t>
            </a:r>
            <a:endParaRPr i="0" sz="1750" u="none" cap="none" strike="noStrike"/>
          </a:p>
        </p:txBody>
      </p:sp>
      <p:sp>
        <p:nvSpPr>
          <p:cNvPr id="264" name="Google Shape;264;g39d62ae3b7c_0_95"/>
          <p:cNvSpPr/>
          <p:nvPr/>
        </p:nvSpPr>
        <p:spPr>
          <a:xfrm>
            <a:off x="450890" y="3152894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Authority is formally declared</a:t>
            </a:r>
            <a:endParaRPr i="0" sz="1750" u="none" cap="none" strike="noStrike"/>
          </a:p>
        </p:txBody>
      </p:sp>
      <p:sp>
        <p:nvSpPr>
          <p:cNvPr id="265" name="Google Shape;265;g39d62ae3b7c_0_95"/>
          <p:cNvSpPr/>
          <p:nvPr/>
        </p:nvSpPr>
        <p:spPr>
          <a:xfrm>
            <a:off x="450890" y="3595092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Command structure convenes</a:t>
            </a:r>
            <a:endParaRPr i="0" sz="1750" u="none" cap="none" strike="noStrike"/>
          </a:p>
        </p:txBody>
      </p:sp>
      <p:sp>
        <p:nvSpPr>
          <p:cNvPr id="266" name="Google Shape;266;g39d62ae3b7c_0_95"/>
          <p:cNvSpPr/>
          <p:nvPr/>
        </p:nvSpPr>
        <p:spPr>
          <a:xfrm>
            <a:off x="450890" y="4037290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Execution begins under stabilization priorities</a:t>
            </a:r>
            <a:endParaRPr i="0" sz="1750" u="none" cap="none" strike="noStrike"/>
          </a:p>
        </p:txBody>
      </p:sp>
      <p:pic>
        <p:nvPicPr>
          <p:cNvPr descr="preencoded.png" id="267" name="Google Shape;267;g39d62ae3b7c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827" y="2475823"/>
            <a:ext cx="3765426" cy="376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d62ae3b7c_0_10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74" name="Google Shape;274;g39d62ae3b7c_0_10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g39d62ae3b7c_0_108"/>
          <p:cNvSpPr/>
          <p:nvPr/>
        </p:nvSpPr>
        <p:spPr>
          <a:xfrm>
            <a:off x="361990" y="72028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D1282E"/>
                </a:solidFill>
              </a:rPr>
              <a:t>Immediate Priorities</a:t>
            </a:r>
            <a:endParaRPr i="0" sz="2200" u="none" cap="none" strike="noStrike"/>
          </a:p>
        </p:txBody>
      </p:sp>
      <p:sp>
        <p:nvSpPr>
          <p:cNvPr id="276" name="Google Shape;276;g39d62ae3b7c_0_108"/>
          <p:cNvSpPr/>
          <p:nvPr/>
        </p:nvSpPr>
        <p:spPr>
          <a:xfrm>
            <a:off x="361990" y="130143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Prevent further degradation</a:t>
            </a:r>
            <a:endParaRPr i="0" sz="1750" u="none" cap="none" strike="noStrike"/>
          </a:p>
        </p:txBody>
      </p:sp>
      <p:sp>
        <p:nvSpPr>
          <p:cNvPr id="277" name="Google Shape;277;g39d62ae3b7c_0_108"/>
          <p:cNvSpPr/>
          <p:nvPr/>
        </p:nvSpPr>
        <p:spPr>
          <a:xfrm>
            <a:off x="361990" y="1743631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Restore confidence and control</a:t>
            </a:r>
            <a:endParaRPr i="0" sz="1750" u="none" cap="none" strike="noStrike"/>
          </a:p>
        </p:txBody>
      </p:sp>
      <p:sp>
        <p:nvSpPr>
          <p:cNvPr id="278" name="Google Shape;278;g39d62ae3b7c_0_108"/>
          <p:cNvSpPr/>
          <p:nvPr/>
        </p:nvSpPr>
        <p:spPr>
          <a:xfrm>
            <a:off x="361990" y="218582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Ensure safety of personnel and assets</a:t>
            </a:r>
            <a:endParaRPr i="0" sz="1750" u="none" cap="none" strike="noStrike"/>
          </a:p>
        </p:txBody>
      </p:sp>
      <p:sp>
        <p:nvSpPr>
          <p:cNvPr id="279" name="Google Shape;279;g39d62ae3b7c_0_108"/>
          <p:cNvSpPr/>
          <p:nvPr/>
        </p:nvSpPr>
        <p:spPr>
          <a:xfrm>
            <a:off x="361990" y="2628027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Secure critical infrastructure and systems</a:t>
            </a:r>
            <a:endParaRPr i="0" sz="1750" u="none" cap="none" strike="noStrike"/>
          </a:p>
        </p:txBody>
      </p:sp>
      <p:sp>
        <p:nvSpPr>
          <p:cNvPr id="280" name="Google Shape;280;g39d62ae3b7c_0_108"/>
          <p:cNvSpPr/>
          <p:nvPr/>
        </p:nvSpPr>
        <p:spPr>
          <a:xfrm>
            <a:off x="361990" y="3070225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Mobilize necessary resources and expertise</a:t>
            </a:r>
            <a:endParaRPr i="0" sz="1750" u="none" cap="none" strike="noStrike"/>
          </a:p>
        </p:txBody>
      </p:sp>
      <p:sp>
        <p:nvSpPr>
          <p:cNvPr id="281" name="Google Shape;281;g39d62ae3b7c_0_108"/>
          <p:cNvSpPr/>
          <p:nvPr/>
        </p:nvSpPr>
        <p:spPr>
          <a:xfrm>
            <a:off x="6240621" y="343321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00"/>
              <a:buFont typeface="Nunito Sans"/>
              <a:buNone/>
            </a:pPr>
            <a:r>
              <a:rPr b="1" i="0" lang="en-US" sz="2200" u="none" cap="none" strike="noStrike">
                <a:solidFill>
                  <a:srgbClr val="D1282E"/>
                </a:solidFill>
              </a:rPr>
              <a:t>Execution Outcomes</a:t>
            </a:r>
            <a:endParaRPr i="0" sz="2200" u="none" cap="none" strike="noStrike"/>
          </a:p>
        </p:txBody>
      </p:sp>
      <p:sp>
        <p:nvSpPr>
          <p:cNvPr id="282" name="Google Shape;282;g39d62ae3b7c_0_108"/>
          <p:cNvSpPr/>
          <p:nvPr/>
        </p:nvSpPr>
        <p:spPr>
          <a:xfrm>
            <a:off x="6240621" y="4014358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Replace reactivity with rhythm</a:t>
            </a:r>
            <a:endParaRPr i="0" sz="1750" u="none" cap="none" strike="noStrike"/>
          </a:p>
        </p:txBody>
      </p:sp>
      <p:sp>
        <p:nvSpPr>
          <p:cNvPr id="283" name="Google Shape;283;g39d62ae3b7c_0_108"/>
          <p:cNvSpPr/>
          <p:nvPr/>
        </p:nvSpPr>
        <p:spPr>
          <a:xfrm>
            <a:off x="6240621" y="4456556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Establish risk boundaries</a:t>
            </a:r>
            <a:endParaRPr i="0" sz="1750" u="none" cap="none" strike="noStrike"/>
          </a:p>
        </p:txBody>
      </p:sp>
      <p:sp>
        <p:nvSpPr>
          <p:cNvPr id="284" name="Google Shape;284;g39d62ae3b7c_0_108"/>
          <p:cNvSpPr/>
          <p:nvPr/>
        </p:nvSpPr>
        <p:spPr>
          <a:xfrm>
            <a:off x="6240621" y="4898754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Enable the transition to recovery</a:t>
            </a:r>
            <a:endParaRPr i="0" sz="1750" u="none" cap="none" strike="noStrike"/>
          </a:p>
        </p:txBody>
      </p:sp>
      <p:sp>
        <p:nvSpPr>
          <p:cNvPr id="285" name="Google Shape;285;g39d62ae3b7c_0_108"/>
          <p:cNvSpPr/>
          <p:nvPr/>
        </p:nvSpPr>
        <p:spPr>
          <a:xfrm>
            <a:off x="6240621" y="5340952"/>
            <a:ext cx="6244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Maintain situational awareness and clear communication</a:t>
            </a:r>
            <a:endParaRPr i="0" sz="1750" u="none" cap="none" strike="noStrike"/>
          </a:p>
        </p:txBody>
      </p:sp>
      <p:sp>
        <p:nvSpPr>
          <p:cNvPr id="286" name="Google Shape;286;g39d62ae3b7c_0_108"/>
          <p:cNvSpPr/>
          <p:nvPr/>
        </p:nvSpPr>
        <p:spPr>
          <a:xfrm>
            <a:off x="6240621" y="614605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Preserve organizational reputation and trust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9d62ae3b7c_0_12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93" name="Google Shape;293;g39d62ae3b7c_0_12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g39d62ae3b7c_0_126"/>
          <p:cNvSpPr/>
          <p:nvPr/>
        </p:nvSpPr>
        <p:spPr>
          <a:xfrm>
            <a:off x="412803" y="673650"/>
            <a:ext cx="7541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Assurance &amp; Readiness</a:t>
            </a:r>
            <a:endParaRPr i="0" sz="4450" u="none" cap="none" strike="noStrike"/>
          </a:p>
        </p:txBody>
      </p:sp>
      <p:sp>
        <p:nvSpPr>
          <p:cNvPr id="295" name="Google Shape;295;g39d62ae3b7c_0_126"/>
          <p:cNvSpPr/>
          <p:nvPr/>
        </p:nvSpPr>
        <p:spPr>
          <a:xfrm>
            <a:off x="412790" y="1609249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Readiness is proven ahead of time, not improvised</a:t>
            </a:r>
            <a:endParaRPr i="0" sz="1750" u="none" cap="none" strike="noStrike"/>
          </a:p>
        </p:txBody>
      </p:sp>
      <p:sp>
        <p:nvSpPr>
          <p:cNvPr id="296" name="Google Shape;296;g39d62ae3b7c_0_126"/>
          <p:cNvSpPr/>
          <p:nvPr/>
        </p:nvSpPr>
        <p:spPr>
          <a:xfrm>
            <a:off x="412790" y="2051447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Leaders gain confidence through rehearsal</a:t>
            </a:r>
            <a:endParaRPr i="0" sz="1750" u="none" cap="none" strike="noStrike"/>
          </a:p>
        </p:txBody>
      </p:sp>
      <p:sp>
        <p:nvSpPr>
          <p:cNvPr id="297" name="Google Shape;297;g39d62ae3b7c_0_126"/>
          <p:cNvSpPr/>
          <p:nvPr/>
        </p:nvSpPr>
        <p:spPr>
          <a:xfrm>
            <a:off x="412790" y="2493645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Documentation creates defensibility</a:t>
            </a:r>
            <a:endParaRPr i="0" sz="1750" u="none" cap="none" strike="noStrike"/>
          </a:p>
        </p:txBody>
      </p:sp>
      <p:sp>
        <p:nvSpPr>
          <p:cNvPr id="298" name="Google Shape;298;g39d62ae3b7c_0_126"/>
          <p:cNvSpPr/>
          <p:nvPr/>
        </p:nvSpPr>
        <p:spPr>
          <a:xfrm>
            <a:off x="412790" y="2935843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Stakeholders judge competence through coordination</a:t>
            </a:r>
            <a:endParaRPr i="0" sz="1750" u="none" cap="none" strike="noStrike"/>
          </a:p>
        </p:txBody>
      </p:sp>
      <p:sp>
        <p:nvSpPr>
          <p:cNvPr id="299" name="Google Shape;299;g39d62ae3b7c_0_126"/>
          <p:cNvSpPr/>
          <p:nvPr/>
        </p:nvSpPr>
        <p:spPr>
          <a:xfrm>
            <a:off x="412790" y="3378041"/>
            <a:ext cx="9643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Maturity is visible in disciplined activation</a:t>
            </a:r>
            <a:endParaRPr i="0" sz="1750" u="none" cap="none" strike="noStrike"/>
          </a:p>
        </p:txBody>
      </p:sp>
      <p:pic>
        <p:nvPicPr>
          <p:cNvPr descr="preencoded.png" id="300" name="Google Shape;300;g39d62ae3b7c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402" y="2350096"/>
            <a:ext cx="3826376" cy="382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</cp:coreProperties>
</file>